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353" r:id="rId2"/>
    <p:sldId id="256" r:id="rId3"/>
    <p:sldId id="354" r:id="rId4"/>
    <p:sldId id="293" r:id="rId5"/>
    <p:sldId id="287" r:id="rId6"/>
    <p:sldId id="288" r:id="rId7"/>
    <p:sldId id="290" r:id="rId8"/>
    <p:sldId id="289" r:id="rId9"/>
    <p:sldId id="291" r:id="rId10"/>
    <p:sldId id="355" r:id="rId11"/>
    <p:sldId id="261" r:id="rId12"/>
    <p:sldId id="320" r:id="rId13"/>
    <p:sldId id="268" r:id="rId14"/>
    <p:sldId id="294" r:id="rId15"/>
    <p:sldId id="274" r:id="rId16"/>
    <p:sldId id="366" r:id="rId17"/>
    <p:sldId id="295" r:id="rId18"/>
    <p:sldId id="296" r:id="rId19"/>
    <p:sldId id="297" r:id="rId20"/>
    <p:sldId id="298" r:id="rId21"/>
    <p:sldId id="299" r:id="rId22"/>
    <p:sldId id="367" r:id="rId23"/>
    <p:sldId id="300" r:id="rId24"/>
    <p:sldId id="269" r:id="rId25"/>
    <p:sldId id="368" r:id="rId26"/>
    <p:sldId id="301" r:id="rId27"/>
    <p:sldId id="285" r:id="rId28"/>
    <p:sldId id="284" r:id="rId29"/>
    <p:sldId id="286" r:id="rId30"/>
    <p:sldId id="258" r:id="rId31"/>
    <p:sldId id="257" r:id="rId32"/>
    <p:sldId id="356" r:id="rId33"/>
    <p:sldId id="275" r:id="rId34"/>
    <p:sldId id="302" r:id="rId35"/>
    <p:sldId id="272" r:id="rId36"/>
    <p:sldId id="273" r:id="rId37"/>
    <p:sldId id="322" r:id="rId38"/>
    <p:sldId id="321" r:id="rId39"/>
    <p:sldId id="276" r:id="rId40"/>
    <p:sldId id="263" r:id="rId41"/>
    <p:sldId id="264" r:id="rId42"/>
    <p:sldId id="306" r:id="rId43"/>
    <p:sldId id="364" r:id="rId44"/>
    <p:sldId id="378" r:id="rId45"/>
    <p:sldId id="327" r:id="rId46"/>
    <p:sldId id="357" r:id="rId47"/>
    <p:sldId id="328" r:id="rId48"/>
    <p:sldId id="329" r:id="rId49"/>
    <p:sldId id="303" r:id="rId50"/>
    <p:sldId id="267" r:id="rId51"/>
    <p:sldId id="260" r:id="rId52"/>
    <p:sldId id="323" r:id="rId53"/>
    <p:sldId id="358" r:id="rId54"/>
    <p:sldId id="324" r:id="rId55"/>
    <p:sldId id="304" r:id="rId56"/>
    <p:sldId id="325" r:id="rId57"/>
    <p:sldId id="277" r:id="rId58"/>
    <p:sldId id="372" r:id="rId59"/>
    <p:sldId id="359" r:id="rId60"/>
    <p:sldId id="278" r:id="rId61"/>
    <p:sldId id="280" r:id="rId62"/>
    <p:sldId id="281" r:id="rId63"/>
    <p:sldId id="369" r:id="rId64"/>
    <p:sldId id="373" r:id="rId65"/>
    <p:sldId id="360" r:id="rId66"/>
    <p:sldId id="283" r:id="rId67"/>
    <p:sldId id="370" r:id="rId68"/>
    <p:sldId id="371" r:id="rId69"/>
    <p:sldId id="377" r:id="rId70"/>
    <p:sldId id="305" r:id="rId71"/>
    <p:sldId id="307" r:id="rId72"/>
    <p:sldId id="308" r:id="rId73"/>
    <p:sldId id="309" r:id="rId74"/>
    <p:sldId id="310" r:id="rId75"/>
    <p:sldId id="311" r:id="rId76"/>
    <p:sldId id="312" r:id="rId77"/>
    <p:sldId id="314" r:id="rId78"/>
    <p:sldId id="326" r:id="rId79"/>
    <p:sldId id="330" r:id="rId80"/>
    <p:sldId id="331" r:id="rId81"/>
    <p:sldId id="374" r:id="rId82"/>
    <p:sldId id="332" r:id="rId83"/>
    <p:sldId id="335" r:id="rId84"/>
    <p:sldId id="336" r:id="rId85"/>
    <p:sldId id="333" r:id="rId86"/>
    <p:sldId id="334" r:id="rId87"/>
    <p:sldId id="376" r:id="rId88"/>
    <p:sldId id="375" r:id="rId89"/>
    <p:sldId id="379" r:id="rId90"/>
    <p:sldId id="339" r:id="rId91"/>
    <p:sldId id="338" r:id="rId92"/>
    <p:sldId id="337" r:id="rId93"/>
    <p:sldId id="340" r:id="rId94"/>
    <p:sldId id="341" r:id="rId95"/>
    <p:sldId id="342" r:id="rId96"/>
    <p:sldId id="343" r:id="rId97"/>
    <p:sldId id="352" r:id="rId98"/>
    <p:sldId id="381" r:id="rId99"/>
    <p:sldId id="345" r:id="rId100"/>
    <p:sldId id="348" r:id="rId101"/>
    <p:sldId id="361" r:id="rId102"/>
    <p:sldId id="347" r:id="rId103"/>
    <p:sldId id="346" r:id="rId104"/>
    <p:sldId id="362" r:id="rId105"/>
    <p:sldId id="363" r:id="rId106"/>
    <p:sldId id="351" r:id="rId107"/>
    <p:sldId id="380" r:id="rId108"/>
    <p:sldId id="365" r:id="rId1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6"/>
    <p:restoredTop sz="94663"/>
  </p:normalViewPr>
  <p:slideViewPr>
    <p:cSldViewPr>
      <p:cViewPr varScale="1">
        <p:scale>
          <a:sx n="117" d="100"/>
          <a:sy n="117" d="100"/>
        </p:scale>
        <p:origin x="19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255C-9639-3A4B-9961-41F1EE0D6E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29D86-D348-1E41-9638-C951EC3D8B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76394D-7ED7-8A42-957D-37959D062A42}" type="datetimeFigureOut">
              <a:rPr lang="en-US"/>
              <a:pPr>
                <a:defRPr/>
              </a:pPr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00555-A59F-954D-A89B-74E21CB95C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C9393-AF8F-3A40-9EF3-A2DAF674BC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80CC62-A321-DF47-A91E-C1CE617A18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EC6889-830B-BB4D-8672-70341E5D4A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20860-3747-1B4B-99FF-0E05CC589E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9B40306-6492-2942-91FA-69624CAF0F08}" type="datetime1">
              <a:rPr lang="en-US" altLang="x-none"/>
              <a:pPr>
                <a:defRPr/>
              </a:pPr>
              <a:t>1/30/25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509D2C-0969-A549-B2FF-163501AC4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6E5013-DCF8-A540-A38D-28692B28F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C917-C134-4E4C-9499-A0FC66789E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1635B-9A46-4643-8607-00FE06F9E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49BBB4-BBCB-C14B-8DBA-F27F80D771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6D004847-37DF-E04C-A0B1-1177A5A04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B32B57A0-E152-944E-A23D-5DD201C06D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C4B04ACC-2D33-734A-ACFA-ADE5EFDB1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A9D8AA-383C-6D41-8276-CD765DE15696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1359B-4BA1-844E-8EE4-38CD87FA4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539BD-CBEC-9F4E-92BA-79C859EB8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4C366-AA25-8343-A656-C74C475CC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A8B3F-D8BC-E04D-A202-D8B868DB4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85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D7CEA-5F89-7D45-8BC7-2F63FAEF2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EFBCE-2956-D049-B4C8-0568C774C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3436C-B3FF-904B-9EF0-D3B293CB0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9A4D-470C-1F41-8B84-FAFA5CE246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992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EF7C5-7827-3741-8CB0-23151B6C5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673034-C4D5-4A48-8733-79B0207D4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F9337-6925-E949-8EEB-220A7727A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5818-B50C-8A40-B370-4AA99724E6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6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07B744-5074-CA4F-811D-F28BA57FA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D6461-F2AF-DA44-9FF5-A150B74B6D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207DE-007B-4D44-BAB6-2AE1B2AD4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591E-991A-4046-977B-60B642248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603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B60562-8259-5B4F-B454-8EC6C1E8B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7812D4-5A05-1943-94DB-FCA73C04B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228819-8074-8746-B76D-9AECB45C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02ED-D44D-D14F-89F9-D68D1D9FE9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16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1CD34-386E-C443-BBC8-6AC67755E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DDA6-5005-D348-808C-0DE4AA7E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B83C0-7AC6-9C43-A623-79E8E5626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CD5D-37B5-254E-BA1E-D2DBBC7F55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58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D64B50-794C-B14D-BE72-66102EDDE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ACF75-8E32-7C45-B604-1DF518EAB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F1FFFD-9C9A-EC47-869F-81FDC31D9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C80FD-8D4C-4A47-B79D-4663FE2EA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4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BD244D-9F7D-ED42-8368-6641D0439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2A9380-4835-E049-95EA-44828FCE2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3BDA6-ECED-E843-BD6D-D3C2E559A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32E8-4391-B34E-936F-369F558A5A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742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B63C15-8CBA-064A-ABFF-AA171839D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B16D3-A9B3-CE40-9440-D93F00241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33B493-818F-4645-826F-D738D55C5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BA523-CCC6-634C-B03B-A48463CD1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92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ED4EA-C847-9E45-B39E-D40A9C29F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36F4-4BDA-9D43-8803-51B8A0C56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FA10-B7FE-8B4E-A223-0649A66DC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931D9-0151-BE4D-A5D8-D1FD792813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97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17A7B-923F-D447-ABE7-AD5398BD9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1CCC1-15FC-404D-95D2-52725D98D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8E5E-FC25-3E4E-871A-85A5572A7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9787-8CA4-9F46-9A7F-73B3A84519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15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087CAC-20B1-0B48-AC86-B525F8FF2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BBCB44-D973-C14E-9E32-994A0C6CD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54AB99-EA88-984F-BC79-46DB57D9B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ACDD93-35F3-F041-A80F-7F844574D2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6039D0-2582-2F49-BCDE-7097807BCA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1CE845-2C21-5948-A330-3B1F77F7D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eather.uwyo.edu/upperair/sounding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image" Target="../media/image32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9.tiff"/><Relationship Id="rId4" Type="http://schemas.openxmlformats.org/officeDocument/2006/relationships/image" Target="../media/image30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4C4-9A09-B540-8629-EA8D7E55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86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Jet Stream</a:t>
            </a:r>
            <a:br>
              <a:rPr lang="en-US" dirty="0"/>
            </a:br>
            <a:r>
              <a:rPr lang="en-US" dirty="0"/>
              <a:t>ATMS 370</a:t>
            </a:r>
            <a:br>
              <a:rPr lang="en-US" dirty="0"/>
            </a:br>
            <a:r>
              <a:rPr lang="en-US" dirty="0"/>
              <a:t>Winter 2025</a:t>
            </a:r>
          </a:p>
        </p:txBody>
      </p:sp>
    </p:spTree>
    <p:extLst>
      <p:ext uri="{BB962C8B-B14F-4D97-AF65-F5344CB8AC3E}">
        <p14:creationId xmlns:p14="http://schemas.microsoft.com/office/powerpoint/2010/main" val="324942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1214-7227-8B42-806F-86A654DC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3C889-CB6E-1B4D-BCBC-0214C2449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61006"/>
            <a:ext cx="5410200" cy="6302154"/>
          </a:xfrm>
        </p:spPr>
      </p:pic>
    </p:spTree>
    <p:extLst>
      <p:ext uri="{BB962C8B-B14F-4D97-AF65-F5344CB8AC3E}">
        <p14:creationId xmlns:p14="http://schemas.microsoft.com/office/powerpoint/2010/main" val="3888122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1224-6E09-204C-963B-E87DDFF6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-72852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Four Quadrant Vertical Motion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With Jet Streaks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0CBE93-3EED-0844-A705-94643F63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920" y="2059632"/>
            <a:ext cx="726948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D014F-31E5-734C-AD09-0634DBB8F6C3}"/>
              </a:ext>
            </a:extLst>
          </p:cNvPr>
          <p:cNvSpPr txBox="1"/>
          <p:nvPr/>
        </p:nvSpPr>
        <p:spPr>
          <a:xfrm>
            <a:off x="4114800" y="3733800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streak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6E83E-545A-AB4D-8C4F-41A1B8F7DE0C}"/>
              </a:ext>
            </a:extLst>
          </p:cNvPr>
          <p:cNvSpPr txBox="1"/>
          <p:nvPr/>
        </p:nvSpPr>
        <p:spPr>
          <a:xfrm>
            <a:off x="2590800" y="44958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677C-D648-F845-983A-A02FCA36C1B3}"/>
              </a:ext>
            </a:extLst>
          </p:cNvPr>
          <p:cNvSpPr txBox="1"/>
          <p:nvPr/>
        </p:nvSpPr>
        <p:spPr>
          <a:xfrm>
            <a:off x="2411263" y="3198167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8E9B7-76E6-9645-BCC6-D0E0B2486081}"/>
              </a:ext>
            </a:extLst>
          </p:cNvPr>
          <p:cNvSpPr txBox="1"/>
          <p:nvPr/>
        </p:nvSpPr>
        <p:spPr>
          <a:xfrm>
            <a:off x="6400800" y="31981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3E920-6A96-DA42-B310-C81FF2B8F0F3}"/>
              </a:ext>
            </a:extLst>
          </p:cNvPr>
          <p:cNvSpPr txBox="1"/>
          <p:nvPr/>
        </p:nvSpPr>
        <p:spPr>
          <a:xfrm>
            <a:off x="6400800" y="4572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5CC6-0E7F-BA42-B477-6F5E8F09DCB9}"/>
              </a:ext>
            </a:extLst>
          </p:cNvPr>
          <p:cNvSpPr txBox="1"/>
          <p:nvPr/>
        </p:nvSpPr>
        <p:spPr>
          <a:xfrm>
            <a:off x="838200" y="110393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Severe weather often breaks out in the right entrance (front) and left exit (rear) quadrants where there is upward motion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EE62AFE-F387-004B-9E36-0E139CB29756}"/>
              </a:ext>
            </a:extLst>
          </p:cNvPr>
          <p:cNvSpPr/>
          <p:nvPr/>
        </p:nvSpPr>
        <p:spPr bwMode="auto">
          <a:xfrm>
            <a:off x="381000" y="3886200"/>
            <a:ext cx="1524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3404D-85EA-46CC-CB8C-A8B0CCF76019}"/>
              </a:ext>
            </a:extLst>
          </p:cNvPr>
          <p:cNvSpPr txBox="1"/>
          <p:nvPr/>
        </p:nvSpPr>
        <p:spPr>
          <a:xfrm>
            <a:off x="784860" y="58674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0BA46-339E-DB2A-C8A4-39DBC8FB7791}"/>
              </a:ext>
            </a:extLst>
          </p:cNvPr>
          <p:cNvSpPr txBox="1"/>
          <p:nvPr/>
        </p:nvSpPr>
        <p:spPr>
          <a:xfrm>
            <a:off x="7162800" y="617443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16A90776-4AD3-DA30-5832-5CEF6654C1E8}"/>
              </a:ext>
            </a:extLst>
          </p:cNvPr>
          <p:cNvSpPr/>
          <p:nvPr/>
        </p:nvSpPr>
        <p:spPr bwMode="auto">
          <a:xfrm rot="18975584">
            <a:off x="3948417" y="5012056"/>
            <a:ext cx="332767" cy="122589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" pitchFamily="-10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EE31F9A-89AC-B7B5-99A4-A73E5455C987}"/>
              </a:ext>
            </a:extLst>
          </p:cNvPr>
          <p:cNvSpPr/>
          <p:nvPr/>
        </p:nvSpPr>
        <p:spPr bwMode="auto">
          <a:xfrm rot="13083275">
            <a:off x="7621650" y="1794197"/>
            <a:ext cx="311812" cy="122589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912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C501-E62F-7149-8698-7720E750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15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do vertical motions differ in the four quadrants of a jet streak?</a:t>
            </a:r>
          </a:p>
        </p:txBody>
      </p:sp>
    </p:spTree>
    <p:extLst>
      <p:ext uri="{BB962C8B-B14F-4D97-AF65-F5344CB8AC3E}">
        <p14:creationId xmlns:p14="http://schemas.microsoft.com/office/powerpoint/2010/main" val="330921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3BF8-6E50-064B-B32A-93156280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916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Vertical circulations are the atmosphere’s attempt to maintain thermal wind equilibrium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0607AD42-4618-F847-A5A9-3AD32FF6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598319"/>
            <a:ext cx="4953000" cy="4993765"/>
          </a:xfrm>
        </p:spPr>
      </p:pic>
    </p:spTree>
    <p:extLst>
      <p:ext uri="{BB962C8B-B14F-4D97-AF65-F5344CB8AC3E}">
        <p14:creationId xmlns:p14="http://schemas.microsoft.com/office/powerpoint/2010/main" val="2047081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A8C8-B6EC-9F43-84CB-89CB677B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EAB662F-2864-7D43-8EFE-ED5B40985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219" y="307896"/>
            <a:ext cx="6191250" cy="62422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6A0AE-4F10-5D4F-BA8F-CFC2E5C1C45A}"/>
              </a:ext>
            </a:extLst>
          </p:cNvPr>
          <p:cNvSpPr txBox="1"/>
          <p:nvPr/>
        </p:nvSpPr>
        <p:spPr>
          <a:xfrm>
            <a:off x="228600" y="205076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Entrance</a:t>
            </a:r>
          </a:p>
          <a:p>
            <a:r>
              <a:rPr lang="en-US" dirty="0"/>
              <a:t>Region;</a:t>
            </a:r>
          </a:p>
          <a:p>
            <a:r>
              <a:rPr lang="en-US" dirty="0"/>
              <a:t>Qir coming in and accelerating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FA78F-6889-6846-BB19-EA6021A1AF3A}"/>
              </a:ext>
            </a:extLst>
          </p:cNvPr>
          <p:cNvSpPr txBox="1"/>
          <p:nvPr/>
        </p:nvSpPr>
        <p:spPr>
          <a:xfrm>
            <a:off x="8109147" y="1752600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D57E3-B031-0D49-A466-FAB67BE5BB45}"/>
              </a:ext>
            </a:extLst>
          </p:cNvPr>
          <p:cNvSpPr txBox="1"/>
          <p:nvPr/>
        </p:nvSpPr>
        <p:spPr>
          <a:xfrm>
            <a:off x="2209800" y="1209183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2F8AA-A9ED-A14E-BF77-F06123214CBB}"/>
              </a:ext>
            </a:extLst>
          </p:cNvPr>
          <p:cNvSpPr txBox="1"/>
          <p:nvPr/>
        </p:nvSpPr>
        <p:spPr>
          <a:xfrm>
            <a:off x="2209800" y="3276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926283-94CD-714D-9CF3-8F9D03A2FA79}"/>
              </a:ext>
            </a:extLst>
          </p:cNvPr>
          <p:cNvSpPr/>
          <p:nvPr/>
        </p:nvSpPr>
        <p:spPr bwMode="auto">
          <a:xfrm rot="2347048">
            <a:off x="1492865" y="846608"/>
            <a:ext cx="862372" cy="3125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F427594-D393-E744-AD12-3ADE94B8AB4B}"/>
              </a:ext>
            </a:extLst>
          </p:cNvPr>
          <p:cNvSpPr/>
          <p:nvPr/>
        </p:nvSpPr>
        <p:spPr bwMode="auto">
          <a:xfrm rot="20013965">
            <a:off x="1564641" y="3159524"/>
            <a:ext cx="833117" cy="2341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EE3E7A3-AEF9-4440-842E-528097552DBC}"/>
              </a:ext>
            </a:extLst>
          </p:cNvPr>
          <p:cNvSpPr/>
          <p:nvPr/>
        </p:nvSpPr>
        <p:spPr bwMode="auto">
          <a:xfrm rot="19468494">
            <a:off x="7170606" y="1288598"/>
            <a:ext cx="727400" cy="2152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3959B3D-448A-0A43-8E39-F3F48B72409A}"/>
              </a:ext>
            </a:extLst>
          </p:cNvPr>
          <p:cNvSpPr/>
          <p:nvPr/>
        </p:nvSpPr>
        <p:spPr bwMode="auto">
          <a:xfrm rot="2248057">
            <a:off x="7636477" y="3273712"/>
            <a:ext cx="901798" cy="3105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378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 vertical circulations?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2099" y="1600200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entrance, converging flow is increasing the horizontal temperature gradient.</a:t>
            </a:r>
          </a:p>
          <a:p>
            <a:r>
              <a:rPr lang="en-US" dirty="0"/>
              <a:t>The secondary motions are trying to lessen the temperature gradient increases and to increase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3190813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6305" y="1676399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exit, the gradient is weakening,</a:t>
            </a:r>
          </a:p>
          <a:p>
            <a:r>
              <a:rPr lang="en-US" dirty="0"/>
              <a:t>The secondary motions are trying to increase the temperature gradient and to decrease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15781119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A252-E1A3-C64C-AD68-4161C240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2" y="8382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Really only true for straight jet streaks, many jets are in curved flow that greatly alters the story</a:t>
            </a:r>
          </a:p>
        </p:txBody>
      </p:sp>
      <p:pic>
        <p:nvPicPr>
          <p:cNvPr id="5" name="Content Placeholder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8100C4D-88FC-9540-999D-347C31379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743200"/>
            <a:ext cx="6609184" cy="3454400"/>
          </a:xfrm>
        </p:spPr>
      </p:pic>
    </p:spTree>
    <p:extLst>
      <p:ext uri="{BB962C8B-B14F-4D97-AF65-F5344CB8AC3E}">
        <p14:creationId xmlns:p14="http://schemas.microsoft.com/office/powerpoint/2010/main" val="1495199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D945-E3D8-D9D9-457C-CE697260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Severe Storm Forecasts are VERY Interested in Jet Streaks</a:t>
            </a:r>
          </a:p>
        </p:txBody>
      </p:sp>
      <p:pic>
        <p:nvPicPr>
          <p:cNvPr id="5" name="Content Placeholder 4" descr="A screenshot of a news&#10;&#10;AI-generated content may be incorrect.">
            <a:extLst>
              <a:ext uri="{FF2B5EF4-FFF2-40B4-BE49-F238E27FC236}">
                <a16:creationId xmlns:a16="http://schemas.microsoft.com/office/drawing/2014/main" id="{D035CEC6-20E1-9EAA-6F92-A022E2219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53" y="1981200"/>
            <a:ext cx="6761093" cy="4114800"/>
          </a:xfrm>
        </p:spPr>
      </p:pic>
    </p:spTree>
    <p:extLst>
      <p:ext uri="{BB962C8B-B14F-4D97-AF65-F5344CB8AC3E}">
        <p14:creationId xmlns:p14="http://schemas.microsoft.com/office/powerpoint/2010/main" val="21515882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FF6A-27DD-4E86-22E5-25B366E4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82" y="457200"/>
            <a:ext cx="8001000" cy="1143000"/>
          </a:xfrm>
        </p:spPr>
        <p:txBody>
          <a:bodyPr/>
          <a:lstStyle/>
          <a:p>
            <a:r>
              <a:rPr lang="en-US" dirty="0"/>
              <a:t>The Midlatitude Jet Stream is Often Associated with Upper Level Fronts:  More Next Lecture!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004C92-35C0-C8C2-BF50-85BC8DC9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209800"/>
            <a:ext cx="3994164" cy="4416721"/>
          </a:xfrm>
        </p:spPr>
      </p:pic>
    </p:spTree>
    <p:extLst>
      <p:ext uri="{BB962C8B-B14F-4D97-AF65-F5344CB8AC3E}">
        <p14:creationId xmlns:p14="http://schemas.microsoft.com/office/powerpoint/2010/main" val="152266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CF5992A-3711-5D46-AFAC-13B4E35F6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winds are not spatially uniform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Example: 250 mb isotach</a:t>
            </a:r>
          </a:p>
        </p:txBody>
      </p:sp>
      <p:pic>
        <p:nvPicPr>
          <p:cNvPr id="22530" name="Content Placeholder 3" descr="isotachJan10.tiff">
            <a:extLst>
              <a:ext uri="{FF2B5EF4-FFF2-40B4-BE49-F238E27FC236}">
                <a16:creationId xmlns:a16="http://schemas.microsoft.com/office/drawing/2014/main" id="{9D9479E0-624F-E246-9ACB-725D894181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>
          <a:xfrm>
            <a:off x="762000" y="2286000"/>
            <a:ext cx="77724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EB0835E-120B-C344-9838-666764248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7AD3D8-7FEA-974D-A200-29E6F15285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04800"/>
            <a:ext cx="7772400" cy="63849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835DDB3-A217-F040-BCD7-8D814D739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Shaded 70—110 knot</a:t>
            </a:r>
          </a:p>
        </p:txBody>
      </p:sp>
      <p:pic>
        <p:nvPicPr>
          <p:cNvPr id="24578" name="Picture 2" descr="201001270000.gif">
            <a:extLst>
              <a:ext uri="{FF2B5EF4-FFF2-40B4-BE49-F238E27FC236}">
                <a16:creationId xmlns:a16="http://schemas.microsoft.com/office/drawing/2014/main" id="{DEEAD3A2-AE52-104B-BB32-3C5719EAF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9675"/>
            <a:ext cx="73834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E5379C7-1A31-1245-B45C-7E4530ED4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versus Jet Streak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matter of size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Term ”jet stream” used for features of 1000’s of km in length.  ”Jet streak” used for features of 100’s to 1000 km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892B2E9A-F5D1-A64E-A134-5830575F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5829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4FB382FB-D17F-7B4A-AD44-3AFF8FA4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53848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Note that air blow </a:t>
            </a:r>
            <a:r>
              <a:rPr lang="en-US" altLang="en-US" sz="2800" b="1" dirty="0"/>
              <a:t>through</a:t>
            </a:r>
            <a:r>
              <a:rPr lang="en-US" altLang="en-US" sz="2800" dirty="0"/>
              <a:t> the jet streak isotachs…the feature propagates more slowly than the strongest winds.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56D6D7E-52AD-E849-B799-85544C886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3505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Main Upper Tropospheric Jets Closely Associated with the </a:t>
            </a:r>
            <a:r>
              <a:rPr lang="en-US" altLang="en-US" b="1" u="sng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Tropopause</a:t>
            </a:r>
          </a:p>
        </p:txBody>
      </p:sp>
      <p:pic>
        <p:nvPicPr>
          <p:cNvPr id="26626" name="Content Placeholder 3" descr="vert_temp.gif">
            <a:extLst>
              <a:ext uri="{FF2B5EF4-FFF2-40B4-BE49-F238E27FC236}">
                <a16:creationId xmlns:a16="http://schemas.microsoft.com/office/drawing/2014/main" id="{4A40A5B0-B3EC-9043-9F72-61D8476C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52" r="-33652"/>
          <a:stretch>
            <a:fillRect/>
          </a:stretch>
        </p:blipFill>
        <p:spPr bwMode="auto">
          <a:xfrm>
            <a:off x="2590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17C9-6FF3-055A-AFD6-7CF8E39F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Two Jets of Interest</a:t>
            </a:r>
          </a:p>
        </p:txBody>
      </p:sp>
      <p:pic>
        <p:nvPicPr>
          <p:cNvPr id="4" name="Picture 3" descr="A diagram of a cell&#10;&#10;Description automatically generated">
            <a:extLst>
              <a:ext uri="{FF2B5EF4-FFF2-40B4-BE49-F238E27FC236}">
                <a16:creationId xmlns:a16="http://schemas.microsoft.com/office/drawing/2014/main" id="{C3642161-E50F-4877-FB2D-ACEF4A3D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84" y="1713519"/>
            <a:ext cx="8327231" cy="3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175A69E-20D9-D24B-820A-880E8CA1C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6858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Tropopause Definition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709CEAB3-71FF-7F4B-B790-648A756500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331" y="1143000"/>
            <a:ext cx="8153400" cy="4876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</a:t>
            </a:r>
            <a:r>
              <a:rPr lang="en-US" altLang="en-US" dirty="0">
                <a:ea typeface="ＭＳ Ｐゴシック" panose="020B0600070205080204" pitchFamily="34" charset="-128"/>
              </a:rPr>
              <a:t>:  the layer or surface between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Marked by a change in lapse rate from a typical tropospheric lapse rate (~6.5C per km) to </a:t>
            </a:r>
            <a:r>
              <a:rPr lang="en-US" altLang="en-US" b="1" dirty="0">
                <a:ea typeface="ＭＳ Ｐゴシック" panose="020B0600070205080204" pitchFamily="34" charset="-128"/>
              </a:rPr>
              <a:t>isothermal</a:t>
            </a:r>
            <a:r>
              <a:rPr lang="en-US" altLang="en-US" dirty="0">
                <a:ea typeface="ＭＳ Ｐゴシック" panose="020B0600070205080204" pitchFamily="34" charset="-128"/>
              </a:rPr>
              <a:t> or </a:t>
            </a:r>
            <a:r>
              <a:rPr lang="en-US" altLang="en-US" b="1" dirty="0">
                <a:ea typeface="ＭＳ Ｐゴシック" panose="020B0600070205080204" pitchFamily="34" charset="-128"/>
              </a:rPr>
              <a:t>inversion</a:t>
            </a:r>
            <a:r>
              <a:rPr lang="en-US" altLang="en-US" dirty="0">
                <a:ea typeface="ＭＳ Ｐゴシック" panose="020B0600070205080204" pitchFamily="34" charset="-128"/>
              </a:rPr>
              <a:t> conditions.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Sometimes weak or absent, </a:t>
            </a:r>
            <a:r>
              <a:rPr lang="en-US" altLang="en-US" b="1" dirty="0">
                <a:ea typeface="ＭＳ Ｐゴシック" panose="020B0600070205080204" pitchFamily="34" charset="-128"/>
              </a:rPr>
              <a:t>particularly near jet cores.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tropopauses </a:t>
            </a:r>
            <a:r>
              <a:rPr lang="en-US" altLang="en-US" dirty="0">
                <a:ea typeface="ＭＳ Ｐゴシック" panose="020B0600070205080204" pitchFamily="34" charset="-128"/>
              </a:rPr>
              <a:t>above a location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Lower in polar region than in the tropics.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F69855F-3292-6B4D-B569-2985DE2CE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WMO Definition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7D99375B-E851-1B44-AE2B-10843BFD6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“the point on soundings where the lapse rate becomes less than 2C per km and remains less than that for a least 2 km”</a:t>
            </a:r>
          </a:p>
        </p:txBody>
      </p:sp>
      <p:pic>
        <p:nvPicPr>
          <p:cNvPr id="28675" name="Picture 2" descr="Text&#10;&#10;Description automatically generated">
            <a:extLst>
              <a:ext uri="{FF2B5EF4-FFF2-40B4-BE49-F238E27FC236}">
                <a16:creationId xmlns:a16="http://schemas.microsoft.com/office/drawing/2014/main" id="{4CCB3740-B557-0448-907E-243C29CC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44958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27AA949-61D5-6749-A146-571767A53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Finding the Tropopause</a:t>
            </a:r>
          </a:p>
        </p:txBody>
      </p:sp>
      <p:pic>
        <p:nvPicPr>
          <p:cNvPr id="29698" name="Content Placeholder 4">
            <a:extLst>
              <a:ext uri="{FF2B5EF4-FFF2-40B4-BE49-F238E27FC236}">
                <a16:creationId xmlns:a16="http://schemas.microsoft.com/office/drawing/2014/main" id="{3200714D-9D93-B448-8CD3-345C86F3F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3789363" cy="3048000"/>
          </a:xfrm>
        </p:spPr>
      </p:pic>
      <p:pic>
        <p:nvPicPr>
          <p:cNvPr id="29699" name="Picture 6">
            <a:extLst>
              <a:ext uri="{FF2B5EF4-FFF2-40B4-BE49-F238E27FC236}">
                <a16:creationId xmlns:a16="http://schemas.microsoft.com/office/drawing/2014/main" id="{F604668E-AD35-5D4A-804D-7F0162C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/>
          <a:stretch>
            <a:fillRect/>
          </a:stretch>
        </p:blipFill>
        <p:spPr bwMode="auto">
          <a:xfrm>
            <a:off x="3657600" y="1890713"/>
            <a:ext cx="5073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673A092-E0CF-1244-BB4D-9082AF773F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Streams, Jets, and the Tropopause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400DB256-C031-EE49-82D2-35F28AE352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jet stream (or jet)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 narrow current of strong winds. 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 exist at several levels, but the term is most often applied to the high velocity winds in the vicinity of the midlatitude tropopause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7FA2D35-77BC-0448-96A3-EB4E0B8A7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6957F779-65D0-0445-B47C-2BAA1944C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>
            <a:fillRect/>
          </a:stretch>
        </p:blipFill>
        <p:spPr>
          <a:xfrm>
            <a:off x="212889" y="1752600"/>
            <a:ext cx="3673311" cy="2806700"/>
          </a:xfrm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4BBA183D-3D59-BC45-A3EB-913CE789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19786" b="6772"/>
          <a:stretch>
            <a:fillRect/>
          </a:stretch>
        </p:blipFill>
        <p:spPr bwMode="auto">
          <a:xfrm>
            <a:off x="3696880" y="762000"/>
            <a:ext cx="520681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03358F1-8300-224F-9A6E-E30728AD3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Real World Examples: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http://weather.uwyo.edu/upperair/sounding.html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4">
            <a:extLst>
              <a:ext uri="{FF2B5EF4-FFF2-40B4-BE49-F238E27FC236}">
                <a16:creationId xmlns:a16="http://schemas.microsoft.com/office/drawing/2014/main" id="{74FA8BF2-0FD5-BA47-B4AE-47BDE2E1A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2133600"/>
            <a:ext cx="5616575" cy="4368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92F1-076F-9C66-FEE8-626177FC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6EDAF1D-CFED-FBB6-DEAE-537DD1585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457200"/>
            <a:ext cx="7837714" cy="6096000"/>
          </a:xfrm>
        </p:spPr>
      </p:pic>
    </p:spTree>
    <p:extLst>
      <p:ext uri="{BB962C8B-B14F-4D97-AF65-F5344CB8AC3E}">
        <p14:creationId xmlns:p14="http://schemas.microsoft.com/office/powerpoint/2010/main" val="336197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C62DBE1-FB9E-844F-B86C-D6D47EB60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227013"/>
            <a:ext cx="9448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 is modulated synoptically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CEB356A-7F47-8E40-BA1A-32643A7AC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 in ridges, low in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Higher in tropics, lower towards poles</a:t>
            </a:r>
          </a:p>
        </p:txBody>
      </p:sp>
      <p:pic>
        <p:nvPicPr>
          <p:cNvPr id="32771" name="Picture 12">
            <a:extLst>
              <a:ext uri="{FF2B5EF4-FFF2-40B4-BE49-F238E27FC236}">
                <a16:creationId xmlns:a16="http://schemas.microsoft.com/office/drawing/2014/main" id="{A9F54125-451F-8A43-ADEB-D38C69D8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>
            <a:fillRect/>
          </a:stretch>
        </p:blipFill>
        <p:spPr bwMode="auto">
          <a:xfrm>
            <a:off x="1073150" y="2901950"/>
            <a:ext cx="69977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>
            <a:extLst>
              <a:ext uri="{FF2B5EF4-FFF2-40B4-BE49-F238E27FC236}">
                <a16:creationId xmlns:a16="http://schemas.microsoft.com/office/drawing/2014/main" id="{DDC7231F-A37F-9E4F-8234-8ECD09BB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019800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L</a:t>
            </a:r>
          </a:p>
        </p:txBody>
      </p:sp>
      <p:sp>
        <p:nvSpPr>
          <p:cNvPr id="32773" name="TextBox 2">
            <a:extLst>
              <a:ext uri="{FF2B5EF4-FFF2-40B4-BE49-F238E27FC236}">
                <a16:creationId xmlns:a16="http://schemas.microsoft.com/office/drawing/2014/main" id="{0794BE3E-719F-9247-B0D6-27FB029C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49963"/>
            <a:ext cx="51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02A52A-4703-004E-A130-CD7379420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map of the earth&#10;&#10;Description automatically generated">
            <a:extLst>
              <a:ext uri="{FF2B5EF4-FFF2-40B4-BE49-F238E27FC236}">
                <a16:creationId xmlns:a16="http://schemas.microsoft.com/office/drawing/2014/main" id="{3332BD11-3B9A-BA59-B86A-9250A7A2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6400"/>
            <a:ext cx="7114515" cy="584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04BA-F997-48C0-505E-99A1A567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0AB153DD-6645-8094-A4F2-E76BB18E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63600"/>
            <a:ext cx="6248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0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6EF1AB9-6561-4D4C-920B-C281D7CE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TWO types of upper tropospheric jet streams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454B216-7833-9948-A126-CD5ECCFB0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Polar front jet (a.k.a. midlatitude jet)</a:t>
            </a:r>
            <a:r>
              <a:rPr lang="en-US" altLang="en-US" dirty="0">
                <a:ea typeface="ＭＳ Ｐゴシック" panose="020B0600070205080204" pitchFamily="34" charset="-128"/>
              </a:rPr>
              <a:t>:  associated with main midlatitude frontal/baroclinic zone.  Typically 30-45N, ~250-300 hPa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Subtropical jet:  </a:t>
            </a:r>
            <a:r>
              <a:rPr lang="en-US" altLang="en-US" dirty="0">
                <a:ea typeface="ＭＳ Ｐゴシック" panose="020B0600070205080204" pitchFamily="34" charset="-128"/>
              </a:rPr>
              <a:t>associated with the northern portion of the tropical Hadley circulation.  Typically around 30N, ~200 hPa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Streams, Both Located Near (below) the Tropopause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028382A-2517-B342-960E-66A243A5D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609600"/>
            <a:ext cx="81534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</a:t>
            </a:r>
          </a:p>
        </p:txBody>
      </p:sp>
      <p:pic>
        <p:nvPicPr>
          <p:cNvPr id="37890" name="Picture 2" descr="250mbwinds_jan08_0202.gif">
            <a:extLst>
              <a:ext uri="{FF2B5EF4-FFF2-40B4-BE49-F238E27FC236}">
                <a16:creationId xmlns:a16="http://schemas.microsoft.com/office/drawing/2014/main" id="{79493E37-7F50-3C45-B826-CFEB5CDA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7F03FC8-1A07-784A-B5A9-F1FBA9284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subtrop.png">
            <a:extLst>
              <a:ext uri="{FF2B5EF4-FFF2-40B4-BE49-F238E27FC236}">
                <a16:creationId xmlns:a16="http://schemas.microsoft.com/office/drawing/2014/main" id="{354C8872-226E-D547-B1D0-2A840F1FA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9" r="-2076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D743-C34B-4D49-90FA-D1459B4E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8215FD7-E055-664E-A744-10EF26DA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823" y="727836"/>
            <a:ext cx="4494353" cy="5520564"/>
          </a:xfrm>
        </p:spPr>
      </p:pic>
    </p:spTree>
    <p:extLst>
      <p:ext uri="{BB962C8B-B14F-4D97-AF65-F5344CB8AC3E}">
        <p14:creationId xmlns:p14="http://schemas.microsoft.com/office/powerpoint/2010/main" val="11614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28F21C3-B951-D240-B139-2F64C9BDA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Subtropical Jet Stream Often Associated with a Cloud Band</a:t>
            </a:r>
          </a:p>
        </p:txBody>
      </p:sp>
      <p:pic>
        <p:nvPicPr>
          <p:cNvPr id="40962" name="Picture 4" descr="subtropicaljet.gif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269DDFA3-017C-CE45-9984-93EB8E83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248400" cy="42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86DF208F-5E94-5B45-BCD2-377F4D3E9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1987" name="Picture 4" descr="Subtropical.tiff  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9C29E76C-8BB7-5A46-88D1-E2DD4194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" y="609600"/>
            <a:ext cx="763929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AB27117C-B17C-FF4E-9924-1AE847202AF5}"/>
              </a:ext>
            </a:extLst>
          </p:cNvPr>
          <p:cNvSpPr/>
          <p:nvPr/>
        </p:nvSpPr>
        <p:spPr bwMode="auto">
          <a:xfrm rot="1776508">
            <a:off x="3504391" y="3332566"/>
            <a:ext cx="2895600" cy="76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Tropopause in Three Segments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4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E15C4A1-C4D2-6A42-A6D2-27A69D86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Stream’s Relationship to Horizontal Temperature Gradient Can Be Explained Through Thermal Wind Arguments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73DA4DC1-E3EB-E641-9125-97FA648D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Thermal Wind Equation</a:t>
            </a:r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34E925F0-09E9-164C-8FC7-18DD72FBB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06575"/>
            <a:ext cx="3429000" cy="3244850"/>
          </a:xfrm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EA76EBB4-DD6C-614E-B468-7EAE21F5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69" y="5092456"/>
            <a:ext cx="8001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The large wind shear associated with a jet stream is directly connected to large horizontal temperature gradients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810A4F94-CAC2-494A-9606-007120391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250 mb isotach</a:t>
            </a:r>
          </a:p>
        </p:txBody>
      </p:sp>
      <p:pic>
        <p:nvPicPr>
          <p:cNvPr id="45058" name="Content Placeholder 3" descr="isotachJan10.tiff">
            <a:extLst>
              <a:ext uri="{FF2B5EF4-FFF2-40B4-BE49-F238E27FC236}">
                <a16:creationId xmlns:a16="http://schemas.microsoft.com/office/drawing/2014/main" id="{52A73D3E-F8D1-0047-A461-DD2415BF2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55CFF49-637E-8942-9A21-20479541F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058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1000-500 mb thickness gradient is large near jet core</a:t>
            </a:r>
          </a:p>
        </p:txBody>
      </p:sp>
      <p:pic>
        <p:nvPicPr>
          <p:cNvPr id="46082" name="Content Placeholder 3" descr="thickness.tiff">
            <a:extLst>
              <a:ext uri="{FF2B5EF4-FFF2-40B4-BE49-F238E27FC236}">
                <a16:creationId xmlns:a16="http://schemas.microsoft.com/office/drawing/2014/main" id="{59107D72-B740-244D-8CF8-35E55F33F3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3" r="-14223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1C5F2DF-FE4D-C848-85D2-8F737BC1C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58A5120-A7E4-0245-9D41-C3DED9C57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4838"/>
            <a:ext cx="5943600" cy="5943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72A3F42-AED3-9545-BF4F-6D3C38406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813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0CD38C-604B-F34F-98E8-53C0F15F4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19100"/>
            <a:ext cx="6019800" cy="60198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A4ABFF1-260C-AF4A-B687-88549BBA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alternative viewpoint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E3BF455-DB83-B449-84B3-963487E4E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015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Midlatitude Jet Stream Facts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B0C47D4-62F3-A349-A170-7CAA3A658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7311" y="1447800"/>
            <a:ext cx="8145462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reach 250 mph (or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Centered on the upper troposphere near the tropopause…around 250 hPa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Stronger in winter</a:t>
            </a:r>
            <a:r>
              <a:rPr lang="en-US" altLang="en-US" dirty="0">
                <a:ea typeface="ＭＳ Ｐゴシック" panose="020B0600070205080204" pitchFamily="34" charset="-128"/>
              </a:rPr>
              <a:t>.  Generally, weakens and moves northward during summer.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Closely associated with a tropospheric horizontal temperature gradient (thermal wind!)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uniform zonally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3BAF782-F295-E842-A0B4-FE20B1FD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17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0178" name="Text Box 3">
            <a:extLst>
              <a:ext uri="{FF2B5EF4-FFF2-40B4-BE49-F238E27FC236}">
                <a16:creationId xmlns:a16="http://schemas.microsoft.com/office/drawing/2014/main" id="{6240F2BE-F20C-F74A-966C-EE801BAC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74763"/>
            <a:ext cx="624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Horizonal temperature gradients produce pressure gradients</a:t>
            </a:r>
          </a:p>
        </p:txBody>
      </p:sp>
      <p:sp>
        <p:nvSpPr>
          <p:cNvPr id="50179" name="Line 4">
            <a:extLst>
              <a:ext uri="{FF2B5EF4-FFF2-40B4-BE49-F238E27FC236}">
                <a16:creationId xmlns:a16="http://schemas.microsoft.com/office/drawing/2014/main" id="{0847A7B8-FDA4-B842-BE6C-13F68C502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867400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0" name="Rectangle 5">
            <a:extLst>
              <a:ext uri="{FF2B5EF4-FFF2-40B4-BE49-F238E27FC236}">
                <a16:creationId xmlns:a16="http://schemas.microsoft.com/office/drawing/2014/main" id="{074685AF-52D5-274B-ABA5-538EABB6D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95600"/>
            <a:ext cx="1371600" cy="2895600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A5644F-76B5-F44D-B6C2-9E73D65A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95800"/>
            <a:ext cx="1371600" cy="1295400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Lesser Thickness</a:t>
            </a:r>
          </a:p>
        </p:txBody>
      </p:sp>
      <p:sp>
        <p:nvSpPr>
          <p:cNvPr id="50182" name="Line 7">
            <a:extLst>
              <a:ext uri="{FF2B5EF4-FFF2-40B4-BE49-F238E27FC236}">
                <a16:creationId xmlns:a16="http://schemas.microsoft.com/office/drawing/2014/main" id="{5289173F-187C-F74F-9AE0-FB1383538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2844800"/>
            <a:ext cx="4800600" cy="1600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3" name="Line 8">
            <a:extLst>
              <a:ext uri="{FF2B5EF4-FFF2-40B4-BE49-F238E27FC236}">
                <a16:creationId xmlns:a16="http://schemas.microsoft.com/office/drawing/2014/main" id="{901D9D8B-7126-4E41-AC01-A481E3DDE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105400"/>
            <a:ext cx="4800600" cy="457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4" name="Line 9">
            <a:extLst>
              <a:ext uri="{FF2B5EF4-FFF2-40B4-BE49-F238E27FC236}">
                <a16:creationId xmlns:a16="http://schemas.microsoft.com/office/drawing/2014/main" id="{C3D06A3A-8C3A-A740-B396-217CF8DAA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962400"/>
            <a:ext cx="4800600" cy="11430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id="{D566B5C3-0B1C-A24B-B2EF-8DEEAFB4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1242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mb</a:t>
            </a: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0A1F22E3-3BE5-744F-A912-372D7EB6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386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mb</a:t>
            </a: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id="{3E62881C-30A7-BC41-A673-8E7D94E1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895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mb</a:t>
            </a:r>
          </a:p>
        </p:txBody>
      </p:sp>
      <p:sp>
        <p:nvSpPr>
          <p:cNvPr id="50188" name="Text Box 13">
            <a:extLst>
              <a:ext uri="{FF2B5EF4-FFF2-40B4-BE49-F238E27FC236}">
                <a16:creationId xmlns:a16="http://schemas.microsoft.com/office/drawing/2014/main" id="{56C8E39B-D598-3C4D-A176-87B90DC4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229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Warm</a:t>
            </a:r>
            <a:endParaRPr lang="en-US" altLang="en-US" sz="2400" dirty="0"/>
          </a:p>
        </p:txBody>
      </p:sp>
      <p:sp>
        <p:nvSpPr>
          <p:cNvPr id="50189" name="Text Box 14">
            <a:extLst>
              <a:ext uri="{FF2B5EF4-FFF2-40B4-BE49-F238E27FC236}">
                <a16:creationId xmlns:a16="http://schemas.microsoft.com/office/drawing/2014/main" id="{07D7ACD5-7339-A145-8E1D-8D19EF5F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9229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Cold</a:t>
            </a:r>
            <a:endParaRPr lang="en-US" altLang="en-US" sz="2400" dirty="0"/>
          </a:p>
        </p:txBody>
      </p:sp>
      <p:sp>
        <p:nvSpPr>
          <p:cNvPr id="50190" name="Text Box 15">
            <a:extLst>
              <a:ext uri="{FF2B5EF4-FFF2-40B4-BE49-F238E27FC236}">
                <a16:creationId xmlns:a16="http://schemas.microsoft.com/office/drawing/2014/main" id="{8029D681-62D6-B245-9518-E3DEA92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5754688"/>
            <a:ext cx="110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surface</a:t>
            </a: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1C46C-E79B-B04A-A9E3-1F8621E6CE69}"/>
              </a:ext>
            </a:extLst>
          </p:cNvPr>
          <p:cNvSpPr txBox="1"/>
          <p:nvPr/>
        </p:nvSpPr>
        <p:spPr>
          <a:xfrm>
            <a:off x="990600" y="4445000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Greater thickness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B26F7F-8589-E64C-B479-2B7AFBFC5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9E1CB976-85B3-674D-A0BC-B4D4B110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960438"/>
            <a:ext cx="6613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pressure gradients in turn produce wind.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Consider the balance of forces at each level:</a:t>
            </a:r>
          </a:p>
        </p:txBody>
      </p:sp>
      <p:sp>
        <p:nvSpPr>
          <p:cNvPr id="51203" name="Line 4">
            <a:extLst>
              <a:ext uri="{FF2B5EF4-FFF2-40B4-BE49-F238E27FC236}">
                <a16:creationId xmlns:a16="http://schemas.microsoft.com/office/drawing/2014/main" id="{BD12DE9A-252C-724C-A7F5-39C812CFC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953125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1E9BC3E2-D8D7-944A-98F8-047BE665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57400"/>
            <a:ext cx="1371600" cy="3795713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74F08D50-B418-304C-893B-D133B438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54488"/>
            <a:ext cx="1371600" cy="1698625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BD49AD5C-B1D3-6C45-B4A7-1430F5F8C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1990725"/>
            <a:ext cx="4800600" cy="209708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7" name="Line 8">
            <a:extLst>
              <a:ext uri="{FF2B5EF4-FFF2-40B4-BE49-F238E27FC236}">
                <a16:creationId xmlns:a16="http://schemas.microsoft.com/office/drawing/2014/main" id="{50D23027-24F6-224C-94D2-73D6BEA9B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954588"/>
            <a:ext cx="4800600" cy="598487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151C11F0-4243-744B-ABF3-A4A2ED7E1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854450"/>
            <a:ext cx="4800600" cy="110013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Text Box 10">
            <a:extLst>
              <a:ext uri="{FF2B5EF4-FFF2-40B4-BE49-F238E27FC236}">
                <a16:creationId xmlns:a16="http://schemas.microsoft.com/office/drawing/2014/main" id="{CD265265-42A3-6B40-AB69-68A5B4FC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957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500 mb</a:t>
            </a:r>
            <a:endParaRPr lang="en-US" altLang="en-US" sz="2400" dirty="0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A729394D-BA26-0049-B6BE-EAAC9B12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339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700 mb</a:t>
            </a:r>
            <a:endParaRPr lang="en-US" altLang="en-US" sz="2400" dirty="0"/>
          </a:p>
        </p:txBody>
      </p:sp>
      <p:sp>
        <p:nvSpPr>
          <p:cNvPr id="51211" name="Text Box 12">
            <a:extLst>
              <a:ext uri="{FF2B5EF4-FFF2-40B4-BE49-F238E27FC236}">
                <a16:creationId xmlns:a16="http://schemas.microsoft.com/office/drawing/2014/main" id="{01007B6F-B86D-EB4D-84C4-CFEFD149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435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850 mb</a:t>
            </a:r>
            <a:endParaRPr lang="en-US" altLang="en-US" sz="2400" dirty="0"/>
          </a:p>
        </p:txBody>
      </p:sp>
      <p:sp>
        <p:nvSpPr>
          <p:cNvPr id="51212" name="Text Box 13">
            <a:extLst>
              <a:ext uri="{FF2B5EF4-FFF2-40B4-BE49-F238E27FC236}">
                <a16:creationId xmlns:a16="http://schemas.microsoft.com/office/drawing/2014/main" id="{F156435A-ABF9-9547-A8AA-83525FBF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6065838"/>
            <a:ext cx="113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Warm</a:t>
            </a:r>
            <a:endParaRPr lang="en-US" altLang="en-US" sz="2400" dirty="0"/>
          </a:p>
        </p:txBody>
      </p:sp>
      <p:sp>
        <p:nvSpPr>
          <p:cNvPr id="51213" name="Text Box 14">
            <a:extLst>
              <a:ext uri="{FF2B5EF4-FFF2-40B4-BE49-F238E27FC236}">
                <a16:creationId xmlns:a16="http://schemas.microsoft.com/office/drawing/2014/main" id="{AB21C4E3-3481-D040-AC50-CB59A6FA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065838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Cold</a:t>
            </a:r>
            <a:endParaRPr lang="en-US" altLang="en-US" sz="2400" dirty="0"/>
          </a:p>
        </p:txBody>
      </p:sp>
      <p:sp>
        <p:nvSpPr>
          <p:cNvPr id="51214" name="Text Box 15">
            <a:extLst>
              <a:ext uri="{FF2B5EF4-FFF2-40B4-BE49-F238E27FC236}">
                <a16:creationId xmlns:a16="http://schemas.microsoft.com/office/drawing/2014/main" id="{86C82DF1-8720-8C40-9FB7-C98A951D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58054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</a:t>
            </a:r>
            <a:endParaRPr lang="en-US" altLang="en-US" sz="2400" dirty="0"/>
          </a:p>
        </p:txBody>
      </p:sp>
      <p:sp>
        <p:nvSpPr>
          <p:cNvPr id="51215" name="AutoShape 16">
            <a:extLst>
              <a:ext uri="{FF2B5EF4-FFF2-40B4-BE49-F238E27FC236}">
                <a16:creationId xmlns:a16="http://schemas.microsoft.com/office/drawing/2014/main" id="{C4E74F85-9F0E-A845-B550-39F11B39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16" name="Group 17">
            <a:extLst>
              <a:ext uri="{FF2B5EF4-FFF2-40B4-BE49-F238E27FC236}">
                <a16:creationId xmlns:a16="http://schemas.microsoft.com/office/drawing/2014/main" id="{9381EE08-5967-554B-9419-F9EFC4FDBF5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981325"/>
            <a:ext cx="304800" cy="304800"/>
            <a:chOff x="2784" y="2064"/>
            <a:chExt cx="192" cy="192"/>
          </a:xfrm>
        </p:grpSpPr>
        <p:sp>
          <p:nvSpPr>
            <p:cNvPr id="51230" name="Oval 18">
              <a:extLst>
                <a:ext uri="{FF2B5EF4-FFF2-40B4-BE49-F238E27FC236}">
                  <a16:creationId xmlns:a16="http://schemas.microsoft.com/office/drawing/2014/main" id="{490102C5-8F93-3C48-8C87-A6B10012B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31" name="Oval 19">
              <a:extLst>
                <a:ext uri="{FF2B5EF4-FFF2-40B4-BE49-F238E27FC236}">
                  <a16:creationId xmlns:a16="http://schemas.microsoft.com/office/drawing/2014/main" id="{CB962419-1428-6444-8BB5-68B63BC68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sp>
        <p:nvSpPr>
          <p:cNvPr id="51217" name="AutoShape 20">
            <a:extLst>
              <a:ext uri="{FF2B5EF4-FFF2-40B4-BE49-F238E27FC236}">
                <a16:creationId xmlns:a16="http://schemas.microsoft.com/office/drawing/2014/main" id="{0A3A3419-ACBF-EF45-8578-EB65EB5E8E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99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18" name="Text Box 21">
            <a:extLst>
              <a:ext uri="{FF2B5EF4-FFF2-40B4-BE49-F238E27FC236}">
                <a16:creationId xmlns:a16="http://schemas.microsoft.com/office/drawing/2014/main" id="{59B0D697-4295-CC43-8490-15C4C80E3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524125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PGF</a:t>
            </a:r>
          </a:p>
        </p:txBody>
      </p:sp>
      <p:sp>
        <p:nvSpPr>
          <p:cNvPr id="51219" name="Text Box 22">
            <a:extLst>
              <a:ext uri="{FF2B5EF4-FFF2-40B4-BE49-F238E27FC236}">
                <a16:creationId xmlns:a16="http://schemas.microsoft.com/office/drawing/2014/main" id="{FD04B4BB-BCE7-7F43-A9C2-8479DE22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487613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</a:t>
            </a:r>
            <a:r>
              <a:rPr lang="en-US" altLang="en-US" sz="2400" b="1" baseline="-25000" dirty="0"/>
              <a:t>o</a:t>
            </a:r>
            <a:endParaRPr lang="en-US" altLang="en-US" sz="2400" dirty="0"/>
          </a:p>
        </p:txBody>
      </p:sp>
      <p:sp>
        <p:nvSpPr>
          <p:cNvPr id="51220" name="AutoShape 23">
            <a:extLst>
              <a:ext uri="{FF2B5EF4-FFF2-40B4-BE49-F238E27FC236}">
                <a16:creationId xmlns:a16="http://schemas.microsoft.com/office/drawing/2014/main" id="{32651C4D-AE46-434F-B6BE-012A6FCF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402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1" name="AutoShape 24">
            <a:extLst>
              <a:ext uri="{FF2B5EF4-FFF2-40B4-BE49-F238E27FC236}">
                <a16:creationId xmlns:a16="http://schemas.microsoft.com/office/drawing/2014/main" id="{A5E970FF-3F46-2C43-B4A1-7D18301F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1911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2" name="AutoShape 25">
            <a:extLst>
              <a:ext uri="{FF2B5EF4-FFF2-40B4-BE49-F238E27FC236}">
                <a16:creationId xmlns:a16="http://schemas.microsoft.com/office/drawing/2014/main" id="{8AD4081E-EB48-D84C-A011-04500040AB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9000" y="43529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3" name="AutoShape 26">
            <a:extLst>
              <a:ext uri="{FF2B5EF4-FFF2-40B4-BE49-F238E27FC236}">
                <a16:creationId xmlns:a16="http://schemas.microsoft.com/office/drawing/2014/main" id="{DC3709B9-DC30-8843-9B75-9D7CFC3896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86200" y="52038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24" name="Group 27">
            <a:extLst>
              <a:ext uri="{FF2B5EF4-FFF2-40B4-BE49-F238E27FC236}">
                <a16:creationId xmlns:a16="http://schemas.microsoft.com/office/drawing/2014/main" id="{2327CA25-A202-2E45-9D5A-233EDDFBC06B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76725"/>
            <a:ext cx="304800" cy="304800"/>
            <a:chOff x="2784" y="2064"/>
            <a:chExt cx="192" cy="192"/>
          </a:xfrm>
        </p:grpSpPr>
        <p:sp>
          <p:nvSpPr>
            <p:cNvPr id="51228" name="Oval 28">
              <a:extLst>
                <a:ext uri="{FF2B5EF4-FFF2-40B4-BE49-F238E27FC236}">
                  <a16:creationId xmlns:a16="http://schemas.microsoft.com/office/drawing/2014/main" id="{655D8EBC-6570-C841-9945-61F7B3A4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9" name="Oval 29">
              <a:extLst>
                <a:ext uri="{FF2B5EF4-FFF2-40B4-BE49-F238E27FC236}">
                  <a16:creationId xmlns:a16="http://schemas.microsoft.com/office/drawing/2014/main" id="{59973E1B-CB70-FE43-BA1C-66591C7A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grpSp>
        <p:nvGrpSpPr>
          <p:cNvPr id="51225" name="Group 30">
            <a:extLst>
              <a:ext uri="{FF2B5EF4-FFF2-40B4-BE49-F238E27FC236}">
                <a16:creationId xmlns:a16="http://schemas.microsoft.com/office/drawing/2014/main" id="{595B929A-BFF1-634D-80BC-158EFB1B9AB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14925"/>
            <a:ext cx="304800" cy="304800"/>
            <a:chOff x="2784" y="2064"/>
            <a:chExt cx="192" cy="192"/>
          </a:xfrm>
        </p:grpSpPr>
        <p:sp>
          <p:nvSpPr>
            <p:cNvPr id="51226" name="Oval 31">
              <a:extLst>
                <a:ext uri="{FF2B5EF4-FFF2-40B4-BE49-F238E27FC236}">
                  <a16:creationId xmlns:a16="http://schemas.microsoft.com/office/drawing/2014/main" id="{92D3CEF5-D5AD-8845-A503-024E2F9D2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7" name="Oval 32">
              <a:extLst>
                <a:ext uri="{FF2B5EF4-FFF2-40B4-BE49-F238E27FC236}">
                  <a16:creationId xmlns:a16="http://schemas.microsoft.com/office/drawing/2014/main" id="{D96EF047-6399-8A44-99DD-E9091759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40D1C51-CBA4-F046-BC60-89F673293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47CE-3BE3-724D-93FE-35F469132016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>
            <a:extLst>
              <a:ext uri="{FF2B5EF4-FFF2-40B4-BE49-F238E27FC236}">
                <a16:creationId xmlns:a16="http://schemas.microsoft.com/office/drawing/2014/main" id="{1D53BA9F-C584-4622-8DA4-73E1ADC3B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r="6211"/>
          <a:stretch/>
        </p:blipFill>
        <p:spPr bwMode="auto">
          <a:xfrm>
            <a:off x="228600" y="881222"/>
            <a:ext cx="8290705" cy="5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9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F249-206F-D26F-4CA2-4E7730A4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E45053B-08B0-E262-2DFA-8BB2E3137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E66BB-3271-C642-781A-6E87831AC650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4841F-8B21-B806-73EF-530824C69EC4}"/>
              </a:ext>
            </a:extLst>
          </p:cNvPr>
          <p:cNvSpPr txBox="1"/>
          <p:nvPr/>
        </p:nvSpPr>
        <p:spPr>
          <a:xfrm>
            <a:off x="4974771" y="-2068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32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A910211-527F-7C4D-BFF3-84B229C4B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Because the horizontal temperature gradient reverses in the stratosphere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2341FD18-0F30-D747-A99B-E9E8FAFC57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754689D2-1239-6D42-B41B-4CF2286F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2209800" y="2590800"/>
            <a:ext cx="5334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24C8-D508-C641-8E23-F388C03C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381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700 and 100 </a:t>
            </a:r>
            <a:r>
              <a:rPr lang="en-US" b="1" dirty="0" err="1">
                <a:solidFill>
                  <a:schemeClr val="accent2"/>
                </a:solidFill>
              </a:rPr>
              <a:t>hPa</a:t>
            </a:r>
            <a:r>
              <a:rPr lang="en-US" b="1" dirty="0">
                <a:solidFill>
                  <a:schemeClr val="accent2"/>
                </a:solidFill>
              </a:rPr>
              <a:t> Temperatures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Climatology Nov-Feb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3E84B44-A245-834F-BF79-94E8EBB2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86" r="6857"/>
          <a:stretch/>
        </p:blipFill>
        <p:spPr>
          <a:xfrm>
            <a:off x="4431323" y="1752600"/>
            <a:ext cx="4191000" cy="3916417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A88B0E0-646F-5240-882B-F1499CE1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5" r="5714"/>
          <a:stretch/>
        </p:blipFill>
        <p:spPr>
          <a:xfrm>
            <a:off x="295839" y="1752600"/>
            <a:ext cx="4248807" cy="3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9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973F494-3282-9143-8E2F-765D4653B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93725"/>
            <a:ext cx="8763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Consider the Thermal Wind Equation for the Zonal (E-W) Winds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2CF5FEA4-8F05-014D-B32C-D796B900E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3733800"/>
            <a:ext cx="6324600" cy="2057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The sign and magnitude of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vertical wind shear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depends  on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horizontal temperature gradient</a:t>
            </a:r>
          </a:p>
        </p:txBody>
      </p:sp>
      <p:pic>
        <p:nvPicPr>
          <p:cNvPr id="54275" name="Content Placeholder 4">
            <a:extLst>
              <a:ext uri="{FF2B5EF4-FFF2-40B4-BE49-F238E27FC236}">
                <a16:creationId xmlns:a16="http://schemas.microsoft.com/office/drawing/2014/main" id="{5D6A69F3-D8EB-724F-96EB-D41267F9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2667000" y="186055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81FBDA-FE99-0E45-BC48-4475190ACA20}"/>
              </a:ext>
            </a:extLst>
          </p:cNvPr>
          <p:cNvCxnSpPr/>
          <p:nvPr/>
        </p:nvCxnSpPr>
        <p:spPr bwMode="auto">
          <a:xfrm>
            <a:off x="1295400" y="5029200"/>
            <a:ext cx="65532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C322DF-238A-F045-B286-1030C1092DE7}"/>
              </a:ext>
            </a:extLst>
          </p:cNvPr>
          <p:cNvSpPr/>
          <p:nvPr/>
        </p:nvSpPr>
        <p:spPr bwMode="auto">
          <a:xfrm>
            <a:off x="1332175" y="4698893"/>
            <a:ext cx="6702846" cy="533400"/>
          </a:xfrm>
          <a:prstGeom prst="rect">
            <a:avLst/>
          </a:prstGeom>
          <a:pattFill prst="wdDnDiag">
            <a:fgClr>
              <a:srgbClr val="40404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rPr>
              <a:t>North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93474-E551-5E43-9581-E710F46A0546}"/>
              </a:ext>
            </a:extLst>
          </p:cNvPr>
          <p:cNvSpPr txBox="1"/>
          <p:nvPr/>
        </p:nvSpPr>
        <p:spPr>
          <a:xfrm>
            <a:off x="6665904" y="473476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79DBC0-3D3F-9541-AA96-FCE80E303804}"/>
              </a:ext>
            </a:extLst>
          </p:cNvPr>
          <p:cNvCxnSpPr/>
          <p:nvPr/>
        </p:nvCxnSpPr>
        <p:spPr bwMode="auto">
          <a:xfrm>
            <a:off x="1600200" y="2438400"/>
            <a:ext cx="5943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DE655B-BA9C-184B-AB9A-B8BED7D2D93C}"/>
              </a:ext>
            </a:extLst>
          </p:cNvPr>
          <p:cNvSpPr txBox="1"/>
          <p:nvPr/>
        </p:nvSpPr>
        <p:spPr>
          <a:xfrm>
            <a:off x="3886200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E4E3F-E659-3E45-A7AB-5184D7B753B3}"/>
              </a:ext>
            </a:extLst>
          </p:cNvPr>
          <p:cNvSpPr txBox="1"/>
          <p:nvPr/>
        </p:nvSpPr>
        <p:spPr>
          <a:xfrm>
            <a:off x="6466008" y="2392233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0C0BF-02E0-9146-B3D7-43A22FAD1FFF}"/>
              </a:ext>
            </a:extLst>
          </p:cNvPr>
          <p:cNvSpPr txBox="1"/>
          <p:nvPr/>
        </p:nvSpPr>
        <p:spPr>
          <a:xfrm>
            <a:off x="1466319" y="135113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239EE-43C9-A94E-9473-02E036F210CE}"/>
              </a:ext>
            </a:extLst>
          </p:cNvPr>
          <p:cNvSpPr txBox="1"/>
          <p:nvPr/>
        </p:nvSpPr>
        <p:spPr>
          <a:xfrm>
            <a:off x="7117310" y="127560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48B90-9EED-C746-8CA9-5628B2FC6C56}"/>
              </a:ext>
            </a:extLst>
          </p:cNvPr>
          <p:cNvSpPr txBox="1"/>
          <p:nvPr/>
        </p:nvSpPr>
        <p:spPr>
          <a:xfrm>
            <a:off x="1605708" y="350296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C6047-A5F3-0D40-A694-9CEFE49FF211}"/>
              </a:ext>
            </a:extLst>
          </p:cNvPr>
          <p:cNvSpPr txBox="1"/>
          <p:nvPr/>
        </p:nvSpPr>
        <p:spPr>
          <a:xfrm>
            <a:off x="7233205" y="374337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/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blipFill>
                <a:blip r:embed="rId2"/>
                <a:stretch>
                  <a:fillRect l="-6757" r="-5405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/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/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  <a:blipFill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73EC817-CE0C-FD4C-BBB7-344A9BEE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1600200" y="5562600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/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/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  <a:blipFill>
                <a:blip r:embed="rId7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/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  <a:blipFill>
                <a:blip r:embed="rId8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22C532B5-BB40-A146-B432-599E45800A33}"/>
              </a:ext>
            </a:extLst>
          </p:cNvPr>
          <p:cNvSpPr/>
          <p:nvPr/>
        </p:nvSpPr>
        <p:spPr bwMode="auto">
          <a:xfrm>
            <a:off x="5882338" y="5890159"/>
            <a:ext cx="798504" cy="3972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199AE-4C25-C348-AE46-39D631B30A3F}"/>
              </a:ext>
            </a:extLst>
          </p:cNvPr>
          <p:cNvSpPr txBox="1"/>
          <p:nvPr/>
        </p:nvSpPr>
        <p:spPr>
          <a:xfrm>
            <a:off x="4132421" y="474005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76F09-CDDD-4B45-9107-D38105077168}"/>
              </a:ext>
            </a:extLst>
          </p:cNvPr>
          <p:cNvSpPr txBox="1"/>
          <p:nvPr/>
        </p:nvSpPr>
        <p:spPr>
          <a:xfrm>
            <a:off x="3657600" y="274956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troposphere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640C4-169E-ED43-9326-416C7E5FFB11}"/>
              </a:ext>
            </a:extLst>
          </p:cNvPr>
          <p:cNvSpPr txBox="1"/>
          <p:nvPr/>
        </p:nvSpPr>
        <p:spPr>
          <a:xfrm>
            <a:off x="3358550" y="631577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2582749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61F40D66-B307-2D40-B865-243A172B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2209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midlatitude jet stream is not uniform around the globe due to non-uniform temperature gradients</a:t>
            </a:r>
          </a:p>
        </p:txBody>
      </p:sp>
      <p:pic>
        <p:nvPicPr>
          <p:cNvPr id="55298" name="Picture 2" descr="250wind.tiff">
            <a:extLst>
              <a:ext uri="{FF2B5EF4-FFF2-40B4-BE49-F238E27FC236}">
                <a16:creationId xmlns:a16="http://schemas.microsoft.com/office/drawing/2014/main" id="{3100B2E7-CA0D-0D40-8EB4-E9771EAC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5873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0BDA5D9-4D9A-A148-BC2B-78EF1232F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Wasaburo Oishi, Japanese Discoverer (1920s)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86B26A37-66B4-064B-ADCE-2078A668E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3" y="1981200"/>
            <a:ext cx="3508375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BDB65837-EF7B-5542-AABE-F7956F2D7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strongest off Japan and the eastern U.S?</a:t>
            </a:r>
          </a:p>
        </p:txBody>
      </p:sp>
      <p:pic>
        <p:nvPicPr>
          <p:cNvPr id="56322" name="Picture 2" descr="250wind4.tiff">
            <a:extLst>
              <a:ext uri="{FF2B5EF4-FFF2-40B4-BE49-F238E27FC236}">
                <a16:creationId xmlns:a16="http://schemas.microsoft.com/office/drawing/2014/main" id="{B0C35B89-AEC7-CA44-BA5F-7199288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00213"/>
            <a:ext cx="64389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2CA8E18D-BD1F-AB40-A38B-62BDB7AF0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Answer: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That is where there are the largest tropospheric temperature gradients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48CA49-BD42-7B4E-A56B-81E6B5D79A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2575"/>
            <a:ext cx="8128000" cy="629285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2E9D02-0C24-CC4A-9824-931624515C26}"/>
              </a:ext>
            </a:extLst>
          </p:cNvPr>
          <p:cNvSpPr/>
          <p:nvPr/>
        </p:nvSpPr>
        <p:spPr bwMode="auto">
          <a:xfrm>
            <a:off x="3657600" y="2133600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64B5-A701-8A44-A359-239AD741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67813E-6B76-D04E-B742-96CD5ED6D95A}"/>
              </a:ext>
            </a:extLst>
          </p:cNvPr>
          <p:cNvSpPr/>
          <p:nvPr/>
        </p:nvSpPr>
        <p:spPr bwMode="auto">
          <a:xfrm>
            <a:off x="3429000" y="2232025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C2D1B5-ABBD-FA41-81D7-FA62F007DFBB}"/>
              </a:ext>
            </a:extLst>
          </p:cNvPr>
          <p:cNvSpPr/>
          <p:nvPr/>
        </p:nvSpPr>
        <p:spPr bwMode="auto">
          <a:xfrm>
            <a:off x="5990492" y="2096477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83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E6AEA22-AAB9-2345-B15E-FDFEB4E78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474106-09A9-9443-BD94-C53449A18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"/>
            <a:ext cx="7942263" cy="61499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45627E1-20DD-0749-A308-5FF3E7F66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thermal wind equation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diagnostic equation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Something needs to supply the momentum for the jets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22A7C464-3A64-EA4D-A6A9-2DD371EC40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8153400" cy="3124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jet </a:t>
            </a:r>
            <a:r>
              <a:rPr lang="en-US" altLang="en-US" dirty="0">
                <a:ea typeface="ＭＳ Ｐゴシック" panose="020B0600070205080204" pitchFamily="34" charset="-128"/>
              </a:rPr>
              <a:t>is often called the </a:t>
            </a:r>
            <a:r>
              <a:rPr lang="en-US" altLang="en-US" i="1" dirty="0">
                <a:ea typeface="ＭＳ Ｐゴシック" panose="020B0600070205080204" pitchFamily="34" charset="-128"/>
              </a:rPr>
              <a:t>“eddy driven jet</a:t>
            </a:r>
            <a:r>
              <a:rPr lang="en-US" altLang="en-US" dirty="0">
                <a:ea typeface="ＭＳ Ｐゴシック" panose="020B0600070205080204" pitchFamily="34" charset="-128"/>
              </a:rPr>
              <a:t>” because the convergence of momentum by eddies (weather disturbances/storms) into the jet is important.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subtropical jet </a:t>
            </a:r>
            <a:r>
              <a:rPr lang="en-US" altLang="en-US" dirty="0">
                <a:ea typeface="ＭＳ Ｐゴシック" panose="020B0600070205080204" pitchFamily="34" charset="-128"/>
              </a:rPr>
              <a:t>is associated with Coriolis force acceleration of the upper branch of the subtropical jet.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AA44034-B267-474C-A1A6-84DE6F5F6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Northward motion in upper tropical troposphere produces westerly acceleration in tropics</a:t>
            </a:r>
          </a:p>
        </p:txBody>
      </p:sp>
      <p:pic>
        <p:nvPicPr>
          <p:cNvPr id="61442" name="Content Placeholder 4" descr="Jetcrosssection.jpg">
            <a:extLst>
              <a:ext uri="{FF2B5EF4-FFF2-40B4-BE49-F238E27FC236}">
                <a16:creationId xmlns:a16="http://schemas.microsoft.com/office/drawing/2014/main" id="{FCD1BF2A-EA5D-9141-ACD5-EB9836378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/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42A92073-D1AB-6241-A05F-B1C252CC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1B092-6192-323E-EFC6-C6D12C63E039}"/>
              </a:ext>
            </a:extLst>
          </p:cNvPr>
          <p:cNvSpPr txBox="1"/>
          <p:nvPr/>
        </p:nvSpPr>
        <p:spPr>
          <a:xfrm>
            <a:off x="2057400" y="5776580"/>
            <a:ext cx="4599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Why?  The Coriolis Force!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DF5B348D-22C1-7568-2349-43A997B4087C}"/>
              </a:ext>
            </a:extLst>
          </p:cNvPr>
          <p:cNvSpPr/>
          <p:nvPr/>
        </p:nvSpPr>
        <p:spPr bwMode="auto">
          <a:xfrm rot="21103089">
            <a:off x="6263731" y="2617216"/>
            <a:ext cx="1447800" cy="31769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0CF73E4-58BC-6245-9875-12FAB464C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990600"/>
            <a:ext cx="8458200" cy="55245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a variety of jet stream configurations that are well-known: 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blocks are some of them</a:t>
            </a:r>
          </a:p>
        </p:txBody>
      </p:sp>
      <p:sp>
        <p:nvSpPr>
          <p:cNvPr id="62467" name="TextBox 1">
            <a:extLst>
              <a:ext uri="{FF2B5EF4-FFF2-40B4-BE49-F238E27FC236}">
                <a16:creationId xmlns:a16="http://schemas.microsoft.com/office/drawing/2014/main" id="{784BB016-0DE1-3944-AD48-631EE3CF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38600"/>
            <a:ext cx="112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Omega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Block</a:t>
            </a:r>
          </a:p>
        </p:txBody>
      </p:sp>
      <p:pic>
        <p:nvPicPr>
          <p:cNvPr id="3" name="Picture 2" descr="A picture containing text, indoor, watch&#10;&#10;Description automatically generated">
            <a:extLst>
              <a:ext uri="{FF2B5EF4-FFF2-40B4-BE49-F238E27FC236}">
                <a16:creationId xmlns:a16="http://schemas.microsoft.com/office/drawing/2014/main" id="{E7B395F6-9275-D04C-A045-E5CC361E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8" y="3048000"/>
            <a:ext cx="6008370" cy="26352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FDD7-217A-C7D6-791C-108ECEF7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Greek Letter Omega</a:t>
            </a:r>
          </a:p>
        </p:txBody>
      </p:sp>
      <p:pic>
        <p:nvPicPr>
          <p:cNvPr id="4" name="Picture 3" descr="A letter of the alphabet&#10;&#10;Description automatically generated">
            <a:extLst>
              <a:ext uri="{FF2B5EF4-FFF2-40B4-BE49-F238E27FC236}">
                <a16:creationId xmlns:a16="http://schemas.microsoft.com/office/drawing/2014/main" id="{03E00BD7-E24B-23A8-5C0E-FDB5F95F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057400"/>
            <a:ext cx="4432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6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F640-C2C3-2D45-8FBF-E8E6E63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518D3E-8437-5B4A-8F6C-EC71CF9E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90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5563966-BB06-B047-83C4-48599C5AB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45CB9FFA-D4A4-F242-9D2C-4CD23686B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7199026" cy="54864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07DC394-22D3-354B-BE32-698358642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3490" name="Picture 2" descr="Nov18th500mbProg.gif">
            <a:extLst>
              <a:ext uri="{FF2B5EF4-FFF2-40B4-BE49-F238E27FC236}">
                <a16:creationId xmlns:a16="http://schemas.microsoft.com/office/drawing/2014/main" id="{8DF6247E-FCEC-7D48-8D15-6BAEA737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6676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24690020-BD66-9449-8415-3BAA530B4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5539" name="TextBox 1">
            <a:extLst>
              <a:ext uri="{FF2B5EF4-FFF2-40B4-BE49-F238E27FC236}">
                <a16:creationId xmlns:a16="http://schemas.microsoft.com/office/drawing/2014/main" id="{0E0DBBC6-31E0-DE47-BD75-5049EA26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054" y="1447800"/>
            <a:ext cx="240238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Rex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Block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Ridge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 Trough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To the South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577D33-E420-7043-A403-9BA0A7B3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8" y="872331"/>
            <a:ext cx="5930900" cy="455493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027C8B81-1D8D-6644-9AE4-844D6F9AB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6562" name="Picture 2" descr="Rex-Block1.gif">
            <a:extLst>
              <a:ext uri="{FF2B5EF4-FFF2-40B4-BE49-F238E27FC236}">
                <a16:creationId xmlns:a16="http://schemas.microsoft.com/office/drawing/2014/main" id="{737038E8-03F4-5240-ABAA-2FF8CF73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DAFA-155B-E23C-7C99-9FD7EEAB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are blocks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93D8-2832-D248-9CAD-DF803A2BC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934200" cy="4114800"/>
          </a:xfrm>
        </p:spPr>
        <p:txBody>
          <a:bodyPr/>
          <a:lstStyle/>
          <a:p>
            <a:r>
              <a:rPr lang="en-US" b="1" dirty="0"/>
              <a:t>They tend to be stable:  can remain locked over time</a:t>
            </a:r>
          </a:p>
          <a:p>
            <a:r>
              <a:rPr lang="en-US" b="1" dirty="0"/>
              <a:t>They are often associated with extreme weather, such as major heat waves and cold waves.</a:t>
            </a:r>
          </a:p>
        </p:txBody>
      </p:sp>
    </p:spTree>
    <p:extLst>
      <p:ext uri="{BB962C8B-B14F-4D97-AF65-F5344CB8AC3E}">
        <p14:creationId xmlns:p14="http://schemas.microsoft.com/office/powerpoint/2010/main" val="14136914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A551-B256-60DC-5310-064878A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533400"/>
          </a:xfrm>
        </p:spPr>
        <p:txBody>
          <a:bodyPr/>
          <a:lstStyle/>
          <a:p>
            <a:r>
              <a:rPr lang="en-US" dirty="0"/>
              <a:t>June 2021 Heatwave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2775FA23-B8B5-19DA-1F4D-4120EC0C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122" y="990600"/>
            <a:ext cx="7181755" cy="5638800"/>
          </a:xfrm>
        </p:spPr>
      </p:pic>
    </p:spTree>
    <p:extLst>
      <p:ext uri="{BB962C8B-B14F-4D97-AF65-F5344CB8AC3E}">
        <p14:creationId xmlns:p14="http://schemas.microsoft.com/office/powerpoint/2010/main" val="1560573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D51D-844D-1F4C-9A1F-40946E0D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404040"/>
                </a:solidFill>
              </a:rPr>
              <a:t>Cut Off Low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A low/trough separates from the main jet stream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B8FDE00F-43F7-FA43-A2A9-0653CBFC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62200"/>
            <a:ext cx="5168900" cy="39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6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8442354-7433-6549-B444-757812BB7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8610" name="Picture 2" descr="cutoff_low.gif">
            <a:extLst>
              <a:ext uri="{FF2B5EF4-FFF2-40B4-BE49-F238E27FC236}">
                <a16:creationId xmlns:a16="http://schemas.microsoft.com/office/drawing/2014/main" id="{4C26B40A-E1F6-134F-B09A-CAE3BF22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812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008E-FE66-7BBB-4630-E8797F14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 Very Important Example of Cut-Off Lows is the Kona Low</a:t>
            </a:r>
          </a:p>
        </p:txBody>
      </p:sp>
      <p:pic>
        <p:nvPicPr>
          <p:cNvPr id="4" name="Picture 3" descr="A map of weather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322BF61-F3AE-0CD2-222C-A46BDE61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133600"/>
            <a:ext cx="5588000" cy="4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7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A5BA-67B4-D9CE-8165-476C205F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ainbow colored map of the weather&#10;&#10;Description automatically generated with medium confidence">
            <a:extLst>
              <a:ext uri="{FF2B5EF4-FFF2-40B4-BE49-F238E27FC236}">
                <a16:creationId xmlns:a16="http://schemas.microsoft.com/office/drawing/2014/main" id="{4ECF6BB5-28BA-629D-521F-7C22AE3A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2375153"/>
            <a:ext cx="7772400" cy="27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4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FFB2-AD12-3C89-A465-04ADF6BD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Kona Lows Can Bring Extreme Precipitation to Hawaii</a:t>
            </a:r>
          </a:p>
        </p:txBody>
      </p:sp>
      <p:pic>
        <p:nvPicPr>
          <p:cNvPr id="4" name="Picture 3" descr="A flooded road with cars driving down it&#10;&#10;AI-generated content may be incorrect.">
            <a:extLst>
              <a:ext uri="{FF2B5EF4-FFF2-40B4-BE49-F238E27FC236}">
                <a16:creationId xmlns:a16="http://schemas.microsoft.com/office/drawing/2014/main" id="{190CB13F-AA09-505F-1DDC-8CCD5E5C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14600"/>
            <a:ext cx="3616476" cy="3505200"/>
          </a:xfrm>
          <a:prstGeom prst="rect">
            <a:avLst/>
          </a:prstGeom>
        </p:spPr>
      </p:pic>
      <p:pic>
        <p:nvPicPr>
          <p:cNvPr id="6" name="Picture 5" descr="A map of the ocean&#10;&#10;AI-generated content may be incorrect.">
            <a:extLst>
              <a:ext uri="{FF2B5EF4-FFF2-40B4-BE49-F238E27FC236}">
                <a16:creationId xmlns:a16="http://schemas.microsoft.com/office/drawing/2014/main" id="{E407A889-916C-CC62-A3B8-8E11AA25C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0" y="2667000"/>
            <a:ext cx="443271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3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A60D114-892B-B74A-899C-3D82A07E5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72932"/>
            <a:ext cx="8458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Strongest Jet Stream in the World</a:t>
            </a:r>
            <a:b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Crosses Southern Japan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DC7BF850-4660-5A4D-95FF-DEC7B8775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75" y="1524000"/>
            <a:ext cx="6699250" cy="5180012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0BBA4F79-BEAA-934E-87DC-C604CDA3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Horizontal maps and cross sections through the troposphere, jet, and stratosphere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8D302-2CEB-5B48-BF0F-85EA325B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77" y="23622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Some major features to watch for include:</a:t>
            </a:r>
          </a:p>
          <a:p>
            <a:pPr lvl="1">
              <a:defRPr/>
            </a:pPr>
            <a:r>
              <a:rPr lang="en-US" sz="3200" dirty="0"/>
              <a:t>Reversal of </a:t>
            </a:r>
            <a:r>
              <a:rPr lang="en-US" sz="3200" b="1" dirty="0"/>
              <a:t>horizontal temperature gradient </a:t>
            </a:r>
            <a:r>
              <a:rPr lang="en-US" sz="3200" dirty="0"/>
              <a:t>between troposphere and stratosphere</a:t>
            </a:r>
          </a:p>
          <a:p>
            <a:pPr lvl="1">
              <a:defRPr/>
            </a:pPr>
            <a:r>
              <a:rPr lang="en-US" sz="3200" dirty="0"/>
              <a:t>Tropopause break near jet.</a:t>
            </a:r>
          </a:p>
          <a:p>
            <a:pPr lvl="1">
              <a:defRPr/>
            </a:pPr>
            <a:r>
              <a:rPr lang="en-US" sz="3200" dirty="0"/>
              <a:t>Reversal of vertical wind shear above to below the jet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8D99F90E-4E68-C44C-BB42-251ACE318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686C5C86-5191-EC4C-AC1C-D25596471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8229600" cy="6273800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A0698889-D733-7F4A-A1D1-340AA991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172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hPa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D30C0894-6ACF-C148-92AA-77F9ACFDA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2BCC8767-7A37-664A-8667-276736CF9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228600"/>
            <a:ext cx="8458200" cy="6272213"/>
          </a:xfrm>
        </p:spPr>
      </p:pic>
      <p:sp>
        <p:nvSpPr>
          <p:cNvPr id="72707" name="TextBox 5">
            <a:extLst>
              <a:ext uri="{FF2B5EF4-FFF2-40B4-BE49-F238E27FC236}">
                <a16:creationId xmlns:a16="http://schemas.microsoft.com/office/drawing/2014/main" id="{C62ECF1B-ED6B-714C-91FF-7E413F72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5791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hPa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8B0E095-FBB8-6B42-A483-80D2CE0B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767FC61A-25A0-7A43-9D14-0D51AF5509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8221663" cy="6096000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C84AED9E-9ACF-0347-9946-AFDE5E44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hPa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26DD2F3-AB0C-9D47-AB83-57F3C36DA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F2CDB73D-6D55-B04F-BDD2-1D37FE9BC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28600"/>
            <a:ext cx="8026400" cy="6280150"/>
          </a:xfrm>
        </p:spPr>
      </p:pic>
      <p:sp>
        <p:nvSpPr>
          <p:cNvPr id="74755" name="TextBox 5">
            <a:extLst>
              <a:ext uri="{FF2B5EF4-FFF2-40B4-BE49-F238E27FC236}">
                <a16:creationId xmlns:a16="http://schemas.microsoft.com/office/drawing/2014/main" id="{9D0223A4-28A6-FE48-86D1-CC23927B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6048375"/>
            <a:ext cx="118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250 hPa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890A964-2825-9942-887E-754AB55B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C69AD976-39F3-2247-84F6-5367134CD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"/>
            <a:ext cx="8235950" cy="6443663"/>
          </a:xfrm>
        </p:spPr>
      </p:pic>
      <p:sp>
        <p:nvSpPr>
          <p:cNvPr id="75779" name="TextBox 5">
            <a:extLst>
              <a:ext uri="{FF2B5EF4-FFF2-40B4-BE49-F238E27FC236}">
                <a16:creationId xmlns:a16="http://schemas.microsoft.com/office/drawing/2014/main" id="{5EA6AFD2-6334-5049-9F1B-3DC9B8F3B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64138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100 hPa</a:t>
            </a:r>
          </a:p>
        </p:txBody>
      </p:sp>
      <p:sp>
        <p:nvSpPr>
          <p:cNvPr id="75780" name="TextBox 1">
            <a:extLst>
              <a:ext uri="{FF2B5EF4-FFF2-40B4-BE49-F238E27FC236}">
                <a16:creationId xmlns:a16="http://schemas.microsoft.com/office/drawing/2014/main" id="{0163EA86-D795-DD48-9C81-C88DCF3F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5665788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Note temperature reversal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FF700403-5201-314B-A455-D65A335BD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3495AF2E-F389-4C49-9CA2-76757D414B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085C422D-3EE3-6D4C-9AF6-C5E9CF5B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320675" y="381000"/>
            <a:ext cx="84423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ED63A-D3AB-8444-A1C7-46601E3A99B0}"/>
              </a:ext>
            </a:extLst>
          </p:cNvPr>
          <p:cNvSpPr txBox="1"/>
          <p:nvPr/>
        </p:nvSpPr>
        <p:spPr>
          <a:xfrm>
            <a:off x="5791200" y="4038600"/>
            <a:ext cx="238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382000" cy="6059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4315206" y="3901857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01C53374-58EF-784A-980A-E1F45C40A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" y="269875"/>
            <a:ext cx="8724900" cy="1143000"/>
          </a:xfrm>
        </p:spPr>
        <p:txBody>
          <a:bodyPr/>
          <a:lstStyle/>
          <a:p>
            <a:r>
              <a:rPr lang="en-US" altLang="en-US" sz="3200" b="1" dirty="0">
                <a:ea typeface="ＭＳ Ｐゴシック" panose="020B0600070205080204" pitchFamily="34" charset="-128"/>
              </a:rPr>
              <a:t>Reminder: Potential Temperature is the temperature air would have if compressed adiabatically to 1000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hPa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4">
            <a:extLst>
              <a:ext uri="{FF2B5EF4-FFF2-40B4-BE49-F238E27FC236}">
                <a16:creationId xmlns:a16="http://schemas.microsoft.com/office/drawing/2014/main" id="{D84087DD-0A04-464B-B0FD-8D226D065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07" y="2057400"/>
            <a:ext cx="5943600" cy="4297363"/>
          </a:xfrm>
        </p:spPr>
      </p:pic>
      <p:sp>
        <p:nvSpPr>
          <p:cNvPr id="78851" name="TextBox 1">
            <a:extLst>
              <a:ext uri="{FF2B5EF4-FFF2-40B4-BE49-F238E27FC236}">
                <a16:creationId xmlns:a16="http://schemas.microsoft.com/office/drawing/2014/main" id="{919D9617-2B36-5547-9D77-2ADD4A73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6029"/>
            <a:ext cx="573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More stable in stratosphere than troposphere.</a:t>
            </a: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C142A94-6E4B-0672-4621-951A46988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/>
          <a:stretch/>
        </p:blipFill>
        <p:spPr>
          <a:xfrm>
            <a:off x="5871029" y="3177381"/>
            <a:ext cx="3085193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E144-9C1D-EE4A-83FC-87552F03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all jets are near the tropopause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952F-55F3-0741-AF35-4C04081D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4114800"/>
          </a:xfrm>
        </p:spPr>
        <p:txBody>
          <a:bodyPr/>
          <a:lstStyle/>
          <a:p>
            <a:r>
              <a:rPr lang="en-US" dirty="0"/>
              <a:t>There are a variety of lower-tropospheric jets, many associated with terrain</a:t>
            </a:r>
          </a:p>
          <a:p>
            <a:r>
              <a:rPr lang="en-US" dirty="0"/>
              <a:t>Examples include: the Sierra Nevada jet (western slopes), the northerly jet over the  eastern slopes of the Cascades, cold air damming jet on the eastern slopes of the Appalachians and many more.</a:t>
            </a:r>
          </a:p>
          <a:p>
            <a:r>
              <a:rPr lang="en-US" dirty="0"/>
              <a:t>Often called </a:t>
            </a:r>
            <a:r>
              <a:rPr lang="en-US" b="1" dirty="0"/>
              <a:t>barrier jets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1B3240-1301-7447-9534-933091B7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863617"/>
            <a:ext cx="3001384" cy="19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521908D-12AB-364E-8023-368E8B0B9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Fu-Go Balloon Weapon During WWII Used the Jet Stream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267DF3BB-A10E-5941-9720-FEFB6C0A3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147888"/>
            <a:ext cx="1989138" cy="4132262"/>
          </a:xfrm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4732432D-AAAB-A04D-9F46-84D4A12C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60650"/>
            <a:ext cx="49926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567C-98B8-5340-B98B-A59C9BC8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Sierra Nevada Barrier Jet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D65F03-A443-6B45-B24E-6FE6061AA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752600"/>
            <a:ext cx="3886200" cy="4599158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E18F8F2-EC39-9242-9D35-7630E42D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08" y="2693853"/>
            <a:ext cx="3832726" cy="238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CE981-9AF6-C34E-8805-52F77E01FBA1}"/>
              </a:ext>
            </a:extLst>
          </p:cNvPr>
          <p:cNvSpPr txBox="1"/>
          <p:nvPr/>
        </p:nvSpPr>
        <p:spPr>
          <a:xfrm>
            <a:off x="8222105" y="49530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C0EF-0E7D-5C00-FBAB-84FEFFD0C62E}"/>
              </a:ext>
            </a:extLst>
          </p:cNvPr>
          <p:cNvSpPr txBox="1"/>
          <p:nvPr/>
        </p:nvSpPr>
        <p:spPr>
          <a:xfrm>
            <a:off x="4746208" y="5037388"/>
            <a:ext cx="79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F66D64B-3751-B70A-B110-CF4EA99CAE76}"/>
              </a:ext>
            </a:extLst>
          </p:cNvPr>
          <p:cNvSpPr/>
          <p:nvPr/>
        </p:nvSpPr>
        <p:spPr bwMode="auto">
          <a:xfrm rot="19773266">
            <a:off x="1937236" y="2617802"/>
            <a:ext cx="403851" cy="2743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64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2F1E-DA98-AA99-92C1-D7224142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ross-barrier&#10;&#10;Description automatically generated">
            <a:extLst>
              <a:ext uri="{FF2B5EF4-FFF2-40B4-BE49-F238E27FC236}">
                <a16:creationId xmlns:a16="http://schemas.microsoft.com/office/drawing/2014/main" id="{BCE8FFEF-2C4B-E310-7CAA-602B631F2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305"/>
          <a:stretch/>
        </p:blipFill>
        <p:spPr>
          <a:xfrm>
            <a:off x="34396" y="762000"/>
            <a:ext cx="9075207" cy="5333999"/>
          </a:xfrm>
        </p:spPr>
      </p:pic>
    </p:spTree>
    <p:extLst>
      <p:ext uri="{BB962C8B-B14F-4D97-AF65-F5344CB8AC3E}">
        <p14:creationId xmlns:p14="http://schemas.microsoft.com/office/powerpoint/2010/main" val="14748384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47546" y="2901216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418372" y="255803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511237" y="2542547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461359" y="5638800"/>
            <a:ext cx="7017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level cool air is banked on to the western slopes</a:t>
            </a:r>
          </a:p>
          <a:p>
            <a:r>
              <a:rPr lang="en-US" b="1" dirty="0"/>
              <a:t>The jet is southerly</a:t>
            </a:r>
          </a:p>
        </p:txBody>
      </p:sp>
    </p:spTree>
    <p:extLst>
      <p:ext uri="{BB962C8B-B14F-4D97-AF65-F5344CB8AC3E}">
        <p14:creationId xmlns:p14="http://schemas.microsoft.com/office/powerpoint/2010/main" val="1278556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31759" y="2900032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523958" y="236567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431012" y="230914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154291" y="5594329"/>
            <a:ext cx="67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jet is southerly in this situation.  High pressure near mountains, lower pressure over lowlands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3638452" y="2671171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26295" y="267117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91107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6012976" y="685800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5854321" y="2133600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5854320" y="3219451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5875929" y="4476752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>
            <a:off x="4876800" y="1447800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764632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6588884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6847764" y="287351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2709481" y="300990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C0D5C5-6E6B-679A-A6E2-CEE1B17028DC}"/>
              </a:ext>
            </a:extLst>
          </p:cNvPr>
          <p:cNvSpPr txBox="1"/>
          <p:nvPr/>
        </p:nvSpPr>
        <p:spPr>
          <a:xfrm>
            <a:off x="240810" y="1095935"/>
            <a:ext cx="258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04040"/>
                </a:solidFill>
              </a:rPr>
              <a:t>Relatively</a:t>
            </a:r>
          </a:p>
          <a:p>
            <a:r>
              <a:rPr lang="en-US" sz="3600" b="1" dirty="0">
                <a:solidFill>
                  <a:srgbClr val="404040"/>
                </a:solidFill>
              </a:rPr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29553516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A8604D-F241-674E-87A6-65CFCDF0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5" b="5774"/>
          <a:stretch/>
        </p:blipFill>
        <p:spPr bwMode="auto">
          <a:xfrm>
            <a:off x="981576" y="3944439"/>
            <a:ext cx="41238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Thus, by thermal wind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blipFill>
                <a:blip r:embed="rId4"/>
                <a:stretch>
                  <a:fillRect l="-3150" b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6AD82-75CF-D344-AD53-9B3DFDD5B055}"/>
              </a:ext>
            </a:extLst>
          </p:cNvPr>
          <p:cNvSpPr txBox="1"/>
          <p:nvPr/>
        </p:nvSpPr>
        <p:spPr>
          <a:xfrm>
            <a:off x="1219200" y="43017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3BD5B-DBA2-6742-BD4E-B86F4FD8B7CF}"/>
              </a:ext>
            </a:extLst>
          </p:cNvPr>
          <p:cNvSpPr txBox="1"/>
          <p:nvPr/>
        </p:nvSpPr>
        <p:spPr>
          <a:xfrm>
            <a:off x="5029200" y="35814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4B4F7-7B4F-7E4F-96D9-7584D333983C}"/>
              </a:ext>
            </a:extLst>
          </p:cNvPr>
          <p:cNvSpPr txBox="1"/>
          <p:nvPr/>
        </p:nvSpPr>
        <p:spPr>
          <a:xfrm>
            <a:off x="1752600" y="3428999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pic>
        <p:nvPicPr>
          <p:cNvPr id="13" name="Content Placeholder 12" descr="A diagram of a cool and cool&#10;&#10;Description automatically generated">
            <a:extLst>
              <a:ext uri="{FF2B5EF4-FFF2-40B4-BE49-F238E27FC236}">
                <a16:creationId xmlns:a16="http://schemas.microsoft.com/office/drawing/2014/main" id="{C6375D4E-5584-58CB-FC7C-000501E7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75730"/>
            <a:ext cx="4586349" cy="2922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49D90-6AA6-721B-B30F-835C59C4A2B6}"/>
              </a:ext>
            </a:extLst>
          </p:cNvPr>
          <p:cNvSpPr txBox="1"/>
          <p:nvPr/>
        </p:nvSpPr>
        <p:spPr>
          <a:xfrm>
            <a:off x="6896669" y="5334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 the jet there is a horizontal temperature</a:t>
            </a:r>
          </a:p>
          <a:p>
            <a:r>
              <a:rPr lang="en-US" dirty="0"/>
              <a:t>gradient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6B23D0-3164-164A-799F-B4BCECFF3957}"/>
              </a:ext>
            </a:extLst>
          </p:cNvPr>
          <p:cNvCxnSpPr>
            <a:cxnSpLocks/>
          </p:cNvCxnSpPr>
          <p:nvPr/>
        </p:nvCxnSpPr>
        <p:spPr bwMode="auto">
          <a:xfrm>
            <a:off x="1557754" y="1736948"/>
            <a:ext cx="2514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064689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blipFill>
                <a:blip r:embed="rId3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E2683-FBF6-1F42-BAEB-F8024856A56E}"/>
              </a:ext>
            </a:extLst>
          </p:cNvPr>
          <p:cNvSpPr txBox="1"/>
          <p:nvPr/>
        </p:nvSpPr>
        <p:spPr>
          <a:xfrm>
            <a:off x="774325" y="5263529"/>
            <a:ext cx="707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implies that southerly winds are decreasing with height above that level</a:t>
            </a:r>
          </a:p>
        </p:txBody>
      </p:sp>
      <p:pic>
        <p:nvPicPr>
          <p:cNvPr id="6" name="Content Placeholder 5" descr="A diagram of a cool and cool&#10;&#10;Description automatically generated">
            <a:extLst>
              <a:ext uri="{FF2B5EF4-FFF2-40B4-BE49-F238E27FC236}">
                <a16:creationId xmlns:a16="http://schemas.microsoft.com/office/drawing/2014/main" id="{3FD8770C-AD4D-A171-5AE3-2973ACF33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607508"/>
            <a:ext cx="4130728" cy="2632113"/>
          </a:xfrm>
        </p:spPr>
      </p:pic>
    </p:spTree>
    <p:extLst>
      <p:ext uri="{BB962C8B-B14F-4D97-AF65-F5344CB8AC3E}">
        <p14:creationId xmlns:p14="http://schemas.microsoft.com/office/powerpoint/2010/main" val="1883618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3DB5D-2F10-0B09-C67F-65021F61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4646-E8D5-3552-78F3-8BBE406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Eastern Slopes of the Cascades and Appalachians Can Have Northerly Barrier Jets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C0C6CB-707C-B872-DC02-483C5C4DC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42074268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61E3-F62B-9CB3-4888-CCB774A6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Occurs During Cold Air Damming Events on </a:t>
            </a:r>
            <a:r>
              <a:rPr lang="en-US" dirty="0" err="1"/>
              <a:t>Appalacians</a:t>
            </a:r>
            <a:endParaRPr lang="en-US" dirty="0"/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8E91B77D-4F6D-6090-A002-BCE3119E3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2127250"/>
            <a:ext cx="6299200" cy="3822700"/>
          </a:xfrm>
        </p:spPr>
      </p:pic>
    </p:spTree>
    <p:extLst>
      <p:ext uri="{BB962C8B-B14F-4D97-AF65-F5344CB8AC3E}">
        <p14:creationId xmlns:p14="http://schemas.microsoft.com/office/powerpoint/2010/main" val="5398836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643F-DF2C-B100-42C7-6B76BA08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5679970-84DC-57A6-B67C-D4B37CA02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00" y="800100"/>
            <a:ext cx="4216400" cy="5270500"/>
          </a:xfrm>
        </p:spPr>
      </p:pic>
    </p:spTree>
    <p:extLst>
      <p:ext uri="{BB962C8B-B14F-4D97-AF65-F5344CB8AC3E}">
        <p14:creationId xmlns:p14="http://schemas.microsoft.com/office/powerpoint/2010/main" val="286047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02488F0-0BD6-0B46-BF2D-85825A01C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Strahlstromung (German) for “jet stream” first used in 1939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6A29767-CB3A-8F4C-802D-BE69DEF40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Big effects on bomber flights during WWII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0A802C5-DFEC-8F41-AD22-122A21F6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52578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 flipH="1">
            <a:off x="1306363" y="1755510"/>
            <a:ext cx="7007352" cy="3944042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956886" y="60198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1331384" y="5699552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3986528" y="9144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4762026" y="177021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5975661" y="2891072"/>
            <a:ext cx="1467708" cy="128719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800" dirty="0">
                <a:latin typeface="+mj-lt"/>
              </a:rPr>
              <a:t>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4776120" y="287892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8142207" y="466046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6505719" y="4386278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7837637" y="227625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5105315" y="3596777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988972" y="3579029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86BA2D8-3031-DC4E-9CB3-7ECB7ECC4D74}"/>
              </a:ext>
            </a:extLst>
          </p:cNvPr>
          <p:cNvSpPr/>
          <p:nvPr/>
        </p:nvSpPr>
        <p:spPr bwMode="auto">
          <a:xfrm>
            <a:off x="4229100" y="2481193"/>
            <a:ext cx="4857750" cy="1195547"/>
          </a:xfrm>
          <a:custGeom>
            <a:avLst/>
            <a:gdLst>
              <a:gd name="connsiteX0" fmla="*/ 0 w 4857750"/>
              <a:gd name="connsiteY0" fmla="*/ 1657 h 1195547"/>
              <a:gd name="connsiteX1" fmla="*/ 749300 w 4857750"/>
              <a:gd name="connsiteY1" fmla="*/ 20707 h 1195547"/>
              <a:gd name="connsiteX2" fmla="*/ 1276350 w 4857750"/>
              <a:gd name="connsiteY2" fmla="*/ 147707 h 1195547"/>
              <a:gd name="connsiteX3" fmla="*/ 1765300 w 4857750"/>
              <a:gd name="connsiteY3" fmla="*/ 414407 h 1195547"/>
              <a:gd name="connsiteX4" fmla="*/ 1987550 w 4857750"/>
              <a:gd name="connsiteY4" fmla="*/ 604907 h 1195547"/>
              <a:gd name="connsiteX5" fmla="*/ 2222500 w 4857750"/>
              <a:gd name="connsiteY5" fmla="*/ 770007 h 1195547"/>
              <a:gd name="connsiteX6" fmla="*/ 2565400 w 4857750"/>
              <a:gd name="connsiteY6" fmla="*/ 960507 h 1195547"/>
              <a:gd name="connsiteX7" fmla="*/ 2673350 w 4857750"/>
              <a:gd name="connsiteY7" fmla="*/ 1011307 h 1195547"/>
              <a:gd name="connsiteX8" fmla="*/ 3028950 w 4857750"/>
              <a:gd name="connsiteY8" fmla="*/ 1074807 h 1195547"/>
              <a:gd name="connsiteX9" fmla="*/ 3422650 w 4857750"/>
              <a:gd name="connsiteY9" fmla="*/ 1176407 h 1195547"/>
              <a:gd name="connsiteX10" fmla="*/ 3994150 w 4857750"/>
              <a:gd name="connsiteY10" fmla="*/ 1195457 h 1195547"/>
              <a:gd name="connsiteX11" fmla="*/ 4406900 w 4857750"/>
              <a:gd name="connsiteY11" fmla="*/ 1182757 h 1195547"/>
              <a:gd name="connsiteX12" fmla="*/ 4667250 w 4857750"/>
              <a:gd name="connsiteY12" fmla="*/ 1163707 h 1195547"/>
              <a:gd name="connsiteX13" fmla="*/ 4857750 w 4857750"/>
              <a:gd name="connsiteY13" fmla="*/ 1182757 h 11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7750" h="1195547">
                <a:moveTo>
                  <a:pt x="0" y="1657"/>
                </a:moveTo>
                <a:cubicBezTo>
                  <a:pt x="268287" y="-989"/>
                  <a:pt x="536575" y="-3635"/>
                  <a:pt x="749300" y="20707"/>
                </a:cubicBezTo>
                <a:cubicBezTo>
                  <a:pt x="962025" y="45049"/>
                  <a:pt x="1107017" y="82090"/>
                  <a:pt x="1276350" y="147707"/>
                </a:cubicBezTo>
                <a:cubicBezTo>
                  <a:pt x="1445683" y="213324"/>
                  <a:pt x="1646767" y="338207"/>
                  <a:pt x="1765300" y="414407"/>
                </a:cubicBezTo>
                <a:cubicBezTo>
                  <a:pt x="1883833" y="490607"/>
                  <a:pt x="1911350" y="545640"/>
                  <a:pt x="1987550" y="604907"/>
                </a:cubicBezTo>
                <a:cubicBezTo>
                  <a:pt x="2063750" y="664174"/>
                  <a:pt x="2126192" y="710740"/>
                  <a:pt x="2222500" y="770007"/>
                </a:cubicBezTo>
                <a:cubicBezTo>
                  <a:pt x="2318808" y="829274"/>
                  <a:pt x="2490259" y="920290"/>
                  <a:pt x="2565400" y="960507"/>
                </a:cubicBezTo>
                <a:cubicBezTo>
                  <a:pt x="2640541" y="1000724"/>
                  <a:pt x="2596092" y="992257"/>
                  <a:pt x="2673350" y="1011307"/>
                </a:cubicBezTo>
                <a:cubicBezTo>
                  <a:pt x="2750608" y="1030357"/>
                  <a:pt x="2904067" y="1047290"/>
                  <a:pt x="3028950" y="1074807"/>
                </a:cubicBezTo>
                <a:cubicBezTo>
                  <a:pt x="3153833" y="1102324"/>
                  <a:pt x="3261783" y="1156299"/>
                  <a:pt x="3422650" y="1176407"/>
                </a:cubicBezTo>
                <a:cubicBezTo>
                  <a:pt x="3583517" y="1196515"/>
                  <a:pt x="3830108" y="1194399"/>
                  <a:pt x="3994150" y="1195457"/>
                </a:cubicBezTo>
                <a:cubicBezTo>
                  <a:pt x="4158192" y="1196515"/>
                  <a:pt x="4294717" y="1188049"/>
                  <a:pt x="4406900" y="1182757"/>
                </a:cubicBezTo>
                <a:cubicBezTo>
                  <a:pt x="4519083" y="1177465"/>
                  <a:pt x="4592108" y="1163707"/>
                  <a:pt x="4667250" y="1163707"/>
                </a:cubicBezTo>
                <a:cubicBezTo>
                  <a:pt x="4742392" y="1163707"/>
                  <a:pt x="4800071" y="1173232"/>
                  <a:pt x="4857750" y="1182757"/>
                </a:cubicBezTo>
              </a:path>
            </a:pathLst>
          </a:cu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200D-788A-0043-AB66-E7BB995ED2FF}"/>
              </a:ext>
            </a:extLst>
          </p:cNvPr>
          <p:cNvSpPr txBox="1"/>
          <p:nvPr/>
        </p:nvSpPr>
        <p:spPr>
          <a:xfrm>
            <a:off x="470059" y="3802258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gradient reversed</a:t>
            </a:r>
          </a:p>
          <a:p>
            <a:r>
              <a:rPr lang="en-US" dirty="0"/>
              <a:t>Now northerly winds weaken with </a:t>
            </a:r>
          </a:p>
          <a:p>
            <a:r>
              <a:rPr lang="en-US" dirty="0"/>
              <a:t>height in thermal wind</a:t>
            </a:r>
          </a:p>
        </p:txBody>
      </p:sp>
    </p:spTree>
    <p:extLst>
      <p:ext uri="{BB962C8B-B14F-4D97-AF65-F5344CB8AC3E}">
        <p14:creationId xmlns:p14="http://schemas.microsoft.com/office/powerpoint/2010/main" val="9913743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1945516" y="643719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1735185" y="1841025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1672064" y="3298686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1415314" y="4648200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 rot="10800000">
            <a:off x="3972053" y="1822406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382627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5163493" y="361948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2735736" y="315125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5882948" y="3227457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687392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806F-B630-894F-9BC0-2AD647A1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Very Three Dimensional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4CED980-DF07-2440-9487-D797D421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2055781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5C65-3F33-8740-89A6-30432552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Example of Low-Level Jet Away from Terrain:  </a:t>
            </a:r>
            <a:r>
              <a:rPr lang="en-US" sz="3600" b="1" dirty="0">
                <a:solidFill>
                  <a:schemeClr val="accent2"/>
                </a:solidFill>
              </a:rPr>
              <a:t>the African Easterly Jet</a:t>
            </a:r>
          </a:p>
        </p:txBody>
      </p:sp>
      <p:pic>
        <p:nvPicPr>
          <p:cNvPr id="5" name="Content Placeholder 4" descr="A picture containing piece, slice, half, eaten&#10;&#10;Description automatically generated">
            <a:extLst>
              <a:ext uri="{FF2B5EF4-FFF2-40B4-BE49-F238E27FC236}">
                <a16:creationId xmlns:a16="http://schemas.microsoft.com/office/drawing/2014/main" id="{DE058CCB-9204-474A-B21B-D939743D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75" y="2286000"/>
            <a:ext cx="7321225" cy="411480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07676E48-238D-7A41-8BFC-B248FD645AF1}"/>
              </a:ext>
            </a:extLst>
          </p:cNvPr>
          <p:cNvSpPr/>
          <p:nvPr/>
        </p:nvSpPr>
        <p:spPr bwMode="auto">
          <a:xfrm>
            <a:off x="2362200" y="3429000"/>
            <a:ext cx="2514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617B-842C-A845-9DE5-09F613F6B390}"/>
              </a:ext>
            </a:extLst>
          </p:cNvPr>
          <p:cNvSpPr txBox="1"/>
          <p:nvPr/>
        </p:nvSpPr>
        <p:spPr>
          <a:xfrm>
            <a:off x="3694425" y="289513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F7478-ED2E-B545-82A8-0FF824F53D1F}"/>
              </a:ext>
            </a:extLst>
          </p:cNvPr>
          <p:cNvSpPr txBox="1"/>
          <p:nvPr/>
        </p:nvSpPr>
        <p:spPr>
          <a:xfrm>
            <a:off x="3200400" y="419323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C259E-CF88-F94E-B19A-1972CD162E8C}"/>
              </a:ext>
            </a:extLst>
          </p:cNvPr>
          <p:cNvSpPr txBox="1"/>
          <p:nvPr/>
        </p:nvSpPr>
        <p:spPr>
          <a:xfrm>
            <a:off x="1524000" y="4993827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Centered around</a:t>
            </a:r>
          </a:p>
          <a:p>
            <a:r>
              <a:rPr lang="en-US" b="1" dirty="0"/>
              <a:t>10K ft ~ 700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5F021-44DD-3D4F-B5CD-C427857EE17E}"/>
              </a:ext>
            </a:extLst>
          </p:cNvPr>
          <p:cNvSpPr txBox="1"/>
          <p:nvPr/>
        </p:nvSpPr>
        <p:spPr>
          <a:xfrm>
            <a:off x="6858000" y="2895139"/>
            <a:ext cx="2133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low-level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240545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E44A-9BFA-5A43-B34A-9E2FBD3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Strongest during the summer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C203D42B-981A-624D-936B-8AAE7E6B7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546" y="2209800"/>
            <a:ext cx="7318375" cy="4120809"/>
          </a:xfrm>
        </p:spPr>
      </p:pic>
    </p:spTree>
    <p:extLst>
      <p:ext uri="{BB962C8B-B14F-4D97-AF65-F5344CB8AC3E}">
        <p14:creationId xmlns:p14="http://schemas.microsoft.com/office/powerpoint/2010/main" val="16903178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25E5-7346-774F-BEAB-6B89C03F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/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Thus, by thermal wind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Zonal winds more easterly with height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  <a:blipFill>
                <a:blip r:embed="rId2"/>
                <a:stretch>
                  <a:fillRect l="-1932" r="-242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A7B0F3-F003-054C-9392-86714661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5867400" y="4297698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D9ECA-1879-5C4F-9A8F-C4373116AA95}"/>
              </a:ext>
            </a:extLst>
          </p:cNvPr>
          <p:cNvSpPr txBox="1"/>
          <p:nvPr/>
        </p:nvSpPr>
        <p:spPr>
          <a:xfrm>
            <a:off x="6248400" y="44819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22A4C66E-A69F-BF4A-AD46-F7110CD01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6698" y="424369"/>
            <a:ext cx="5950604" cy="3065462"/>
          </a:xfrm>
        </p:spPr>
      </p:pic>
    </p:spTree>
    <p:extLst>
      <p:ext uri="{BB962C8B-B14F-4D97-AF65-F5344CB8AC3E}">
        <p14:creationId xmlns:p14="http://schemas.microsoft.com/office/powerpoint/2010/main" val="12501224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8D50402D-EF90-1A4F-B78F-0501789A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36618"/>
            <a:ext cx="7772400" cy="40039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AD3311-4357-DA4F-8FC9-F5D2A8004B31}"/>
              </a:ext>
            </a:extLst>
          </p:cNvPr>
          <p:cNvCxnSpPr/>
          <p:nvPr/>
        </p:nvCxnSpPr>
        <p:spPr bwMode="auto">
          <a:xfrm>
            <a:off x="1219200" y="3505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21616-CADF-2B48-B531-D87228BB3DBE}"/>
              </a:ext>
            </a:extLst>
          </p:cNvPr>
          <p:cNvCxnSpPr/>
          <p:nvPr/>
        </p:nvCxnSpPr>
        <p:spPr bwMode="auto">
          <a:xfrm>
            <a:off x="914400" y="25146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E8988-5757-FF47-BDC7-0310BE60A6C9}"/>
              </a:ext>
            </a:extLst>
          </p:cNvPr>
          <p:cNvCxnSpPr/>
          <p:nvPr/>
        </p:nvCxnSpPr>
        <p:spPr bwMode="auto">
          <a:xfrm>
            <a:off x="1066800" y="29718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AC591-EBB8-5148-9A15-5033D37B494D}"/>
              </a:ext>
            </a:extLst>
          </p:cNvPr>
          <p:cNvCxnSpPr/>
          <p:nvPr/>
        </p:nvCxnSpPr>
        <p:spPr bwMode="auto">
          <a:xfrm>
            <a:off x="1066800" y="3886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C073A-55EA-5A42-9DD5-084205C4D6BA}"/>
              </a:ext>
            </a:extLst>
          </p:cNvPr>
          <p:cNvSpPr txBox="1"/>
          <p:nvPr/>
        </p:nvSpPr>
        <p:spPr>
          <a:xfrm>
            <a:off x="1093381" y="19638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D54BF-05C3-8A44-BA90-5A6DB2C9C2CA}"/>
              </a:ext>
            </a:extLst>
          </p:cNvPr>
          <p:cNvSpPr txBox="1"/>
          <p:nvPr/>
        </p:nvSpPr>
        <p:spPr>
          <a:xfrm>
            <a:off x="1093381" y="408546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46857-84ED-B14E-9983-AF55B144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strongest around 10K ft</a:t>
            </a:r>
          </a:p>
        </p:txBody>
      </p:sp>
    </p:spTree>
    <p:extLst>
      <p:ext uri="{BB962C8B-B14F-4D97-AF65-F5344CB8AC3E}">
        <p14:creationId xmlns:p14="http://schemas.microsoft.com/office/powerpoint/2010/main" val="2679912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288-D2E0-AF43-8000-36BB7AB9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on Jet Streaks</a:t>
            </a:r>
            <a:br>
              <a:rPr lang="en-US" b="1" dirty="0"/>
            </a:br>
            <a:r>
              <a:rPr lang="en-US" b="1" dirty="0"/>
              <a:t>Remember:  they are smaller areas of strong winds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8942E78-E0BE-B64A-8327-D264999D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0" t="33564" r="-1851" b="13783"/>
          <a:stretch/>
        </p:blipFill>
        <p:spPr>
          <a:xfrm>
            <a:off x="1905000" y="2590800"/>
            <a:ext cx="6705600" cy="3352800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08BF8AC-A8A8-E845-9595-0BA27E0FB367}"/>
              </a:ext>
            </a:extLst>
          </p:cNvPr>
          <p:cNvSpPr/>
          <p:nvPr/>
        </p:nvSpPr>
        <p:spPr bwMode="auto">
          <a:xfrm rot="2154304">
            <a:off x="3570082" y="4273513"/>
            <a:ext cx="609600" cy="1447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727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114A-2BEE-5357-61F6-38C15B29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etter&#10;&#10;AI-generated content may be incorrect.">
            <a:extLst>
              <a:ext uri="{FF2B5EF4-FFF2-40B4-BE49-F238E27FC236}">
                <a16:creationId xmlns:a16="http://schemas.microsoft.com/office/drawing/2014/main" id="{90FCBB97-D353-35F3-A9C8-AFEA677C3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90067"/>
            <a:ext cx="7772400" cy="2497066"/>
          </a:xfrm>
        </p:spPr>
      </p:pic>
    </p:spTree>
    <p:extLst>
      <p:ext uri="{BB962C8B-B14F-4D97-AF65-F5344CB8AC3E}">
        <p14:creationId xmlns:p14="http://schemas.microsoft.com/office/powerpoint/2010/main" val="18286360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EEA2-AB93-2F4A-8B7A-C5AA8E8E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Vertical Circulations with Jet Streaks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65ADC-B89E-E34D-978B-13CFC20C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048000"/>
          </a:xfrm>
        </p:spPr>
        <p:txBody>
          <a:bodyPr/>
          <a:lstStyle/>
          <a:p>
            <a:r>
              <a:rPr lang="en-US" dirty="0"/>
              <a:t>Upward and downward motion associated with smaller areas of strong winds aloft</a:t>
            </a:r>
          </a:p>
          <a:p>
            <a:r>
              <a:rPr lang="en-US" dirty="0"/>
              <a:t>Often mentioned in National Weather Service discussions</a:t>
            </a:r>
          </a:p>
          <a:p>
            <a:r>
              <a:rPr lang="en-US" dirty="0"/>
              <a:t>Can modulate threats of severe weather</a:t>
            </a:r>
          </a:p>
          <a:p>
            <a:endParaRPr lang="en-US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C469091-16A3-7946-9C46-FB755519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5" b="20348"/>
          <a:stretch/>
        </p:blipFill>
        <p:spPr>
          <a:xfrm>
            <a:off x="2362200" y="4432004"/>
            <a:ext cx="4239846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578B4-B029-AA4D-A3CE-A6A7C2A70150}"/>
              </a:ext>
            </a:extLst>
          </p:cNvPr>
          <p:cNvSpPr txBox="1"/>
          <p:nvPr/>
        </p:nvSpPr>
        <p:spPr>
          <a:xfrm>
            <a:off x="1447800" y="52578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5E943-A93A-EB40-805C-F22F070E1BF8}"/>
              </a:ext>
            </a:extLst>
          </p:cNvPr>
          <p:cNvSpPr txBox="1"/>
          <p:nvPr/>
        </p:nvSpPr>
        <p:spPr>
          <a:xfrm>
            <a:off x="6934200" y="51816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5871434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7486</TotalTime>
  <Words>1485</Words>
  <Application>Microsoft Macintosh PowerPoint</Application>
  <PresentationFormat>On-screen Show (4:3)</PresentationFormat>
  <Paragraphs>255</Paragraphs>
  <Slides>108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ＭＳ Ｐゴシック</vt:lpstr>
      <vt:lpstr>Arial Black</vt:lpstr>
      <vt:lpstr>Calibri</vt:lpstr>
      <vt:lpstr>Cambria Math</vt:lpstr>
      <vt:lpstr>Times</vt:lpstr>
      <vt:lpstr>Blank Presentation</vt:lpstr>
      <vt:lpstr>Jet Stream ATMS 370 Winter 2025</vt:lpstr>
      <vt:lpstr>Jet Streams, Jets, and the Tropopause</vt:lpstr>
      <vt:lpstr>PowerPoint Presentation</vt:lpstr>
      <vt:lpstr>Midlatitude Jet Stream Facts</vt:lpstr>
      <vt:lpstr>Wasaburo Oishi, Japanese Discoverer (1920s)</vt:lpstr>
      <vt:lpstr>PowerPoint Presentation</vt:lpstr>
      <vt:lpstr>Strongest Jet Stream in the World Crosses Southern Japan</vt:lpstr>
      <vt:lpstr>Fu-Go Balloon Weapon During WWII Used the Jet Stream</vt:lpstr>
      <vt:lpstr>Strahlstromung (German) for “jet stream” first used in 1939</vt:lpstr>
      <vt:lpstr>PowerPoint Presentation</vt:lpstr>
      <vt:lpstr>Jet Stream winds are not spatially uniform Example: 250 mb isotach</vt:lpstr>
      <vt:lpstr>PowerPoint Presentation</vt:lpstr>
      <vt:lpstr>Shaded 70—110 knot</vt:lpstr>
      <vt:lpstr>Jet Stream versus Jet Streak A matter of size Term ”jet stream” used for features of 1000’s of km in length.  ”Jet streak” used for features of 100’s to 1000 km</vt:lpstr>
      <vt:lpstr>Main Upper Tropospheric Jets Closely Associated with the Tropopause</vt:lpstr>
      <vt:lpstr>Two Jets of Interest</vt:lpstr>
      <vt:lpstr>Tropopause Definition</vt:lpstr>
      <vt:lpstr>Official WMO Definition</vt:lpstr>
      <vt:lpstr>Finding the Tropopause</vt:lpstr>
      <vt:lpstr>PowerPoint Presentation</vt:lpstr>
      <vt:lpstr>Real World Examples: http://weather.uwyo.edu/upperair/sounding.html</vt:lpstr>
      <vt:lpstr>PowerPoint Presentation</vt:lpstr>
      <vt:lpstr>Tropopause is modulated synoptically</vt:lpstr>
      <vt:lpstr>PowerPoint Presentation</vt:lpstr>
      <vt:lpstr>PowerPoint Presentation</vt:lpstr>
      <vt:lpstr>There are TWO types of upper tropospheric jet streams</vt:lpstr>
      <vt:lpstr>Two Jet Streams, Both Located Near (below) the Tropopause</vt:lpstr>
      <vt:lpstr>Two Jet Streams</vt:lpstr>
      <vt:lpstr>PowerPoint Presentation</vt:lpstr>
      <vt:lpstr>The Subtropical Jet Stream Often Associated with a Cloud Band</vt:lpstr>
      <vt:lpstr>PowerPoint Presentation</vt:lpstr>
      <vt:lpstr>Note:  Tropopause in Three Segments</vt:lpstr>
      <vt:lpstr>Jet Stream’s Relationship to Horizontal Temperature Gradient Can Be Explained Through Thermal Wind Arguments</vt:lpstr>
      <vt:lpstr>Thermal Wind Equation</vt:lpstr>
      <vt:lpstr>250 mb isotach</vt:lpstr>
      <vt:lpstr>1000-500 mb thickness gradient is large near jet core</vt:lpstr>
      <vt:lpstr>PowerPoint Presentation</vt:lpstr>
      <vt:lpstr>PowerPoint Presentation</vt:lpstr>
      <vt:lpstr>An alternative viewpoint</vt:lpstr>
      <vt:lpstr>The Jet Stream</vt:lpstr>
      <vt:lpstr>The Jet Stream</vt:lpstr>
      <vt:lpstr>Why is the jet stream typically located at the tropopause?</vt:lpstr>
      <vt:lpstr>PowerPoint Presentation</vt:lpstr>
      <vt:lpstr>Why is the jet stream typically located at the tropopause?</vt:lpstr>
      <vt:lpstr>Because the horizontal temperature gradient reverses in the stratosphere</vt:lpstr>
      <vt:lpstr>700 and 100 hPa Temperatures Climatology Nov-Feb</vt:lpstr>
      <vt:lpstr>Consider the Thermal Wind Equation for the Zonal (E-W) Winds</vt:lpstr>
      <vt:lpstr>PowerPoint Presentation</vt:lpstr>
      <vt:lpstr>The midlatitude jet stream is not uniform around the globe due to non-uniform temperature gradients</vt:lpstr>
      <vt:lpstr>Why strongest off Japan and the eastern U.S?</vt:lpstr>
      <vt:lpstr>Answer: That is where there are the largest tropospheric temperature gradients</vt:lpstr>
      <vt:lpstr>PowerPoint Presentation</vt:lpstr>
      <vt:lpstr>PowerPoint Presentation</vt:lpstr>
      <vt:lpstr>PowerPoint Presentation</vt:lpstr>
      <vt:lpstr>The thermal wind equation is a diagnostic equation.   Something needs to supply the momentum for the jets</vt:lpstr>
      <vt:lpstr>Northward motion in upper tropical troposphere produces westerly acceleration in tropics</vt:lpstr>
      <vt:lpstr>There are a variety of jet stream configurations that are well-known: blocks are some of them</vt:lpstr>
      <vt:lpstr>Greek Letter Omega</vt:lpstr>
      <vt:lpstr>PowerPoint Presentation</vt:lpstr>
      <vt:lpstr>PowerPoint Presentation</vt:lpstr>
      <vt:lpstr>PowerPoint Presentation</vt:lpstr>
      <vt:lpstr>PowerPoint Presentation</vt:lpstr>
      <vt:lpstr>Why are blocks important?</vt:lpstr>
      <vt:lpstr>June 2021 Heatwave</vt:lpstr>
      <vt:lpstr>Cut Off Low   A low/trough separates from the main jet stream</vt:lpstr>
      <vt:lpstr>PowerPoint Presentation</vt:lpstr>
      <vt:lpstr>A Very Important Example of Cut-Off Lows is the Kona Low</vt:lpstr>
      <vt:lpstr>PowerPoint Presentation</vt:lpstr>
      <vt:lpstr>Kona Lows Can Bring Extreme Precipitation to Hawaii</vt:lpstr>
      <vt:lpstr>Horizontal maps and cross sections through the troposphere, jet, and stratosphere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 Potential Temperature is the temperature air would have if compressed adiabatically to 1000 hPa</vt:lpstr>
      <vt:lpstr>Not all jets are near the tropopause</vt:lpstr>
      <vt:lpstr>Sierra Nevada Barrier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Slopes of the Cascades and Appalachians Can Have Northerly Barrier Jets</vt:lpstr>
      <vt:lpstr>This Occurs During Cold Air Damming Events on Appalacians</vt:lpstr>
      <vt:lpstr>PowerPoint Presentation</vt:lpstr>
      <vt:lpstr>PowerPoint Presentation</vt:lpstr>
      <vt:lpstr>PowerPoint Presentation</vt:lpstr>
      <vt:lpstr>Very Three Dimensional</vt:lpstr>
      <vt:lpstr>Example of Low-Level Jet Away from Terrain:  the African Easterly Jet</vt:lpstr>
      <vt:lpstr>Strongest during the summer</vt:lpstr>
      <vt:lpstr>PowerPoint Presentation</vt:lpstr>
      <vt:lpstr>Jet strongest around 10K ft</vt:lpstr>
      <vt:lpstr>More on Jet Streaks Remember:  they are smaller areas of strong winds</vt:lpstr>
      <vt:lpstr>PowerPoint Presentation</vt:lpstr>
      <vt:lpstr>Vertical Circulations with Jet Streaks</vt:lpstr>
      <vt:lpstr>Four Quadrant Vertical Motion With Jet Streaks</vt:lpstr>
      <vt:lpstr>Why do vertical motions differ in the four quadrants of a jet streak?</vt:lpstr>
      <vt:lpstr>Vertical circulations are the atmosphere’s attempt to maintain thermal wind equilibrium</vt:lpstr>
      <vt:lpstr>PowerPoint Presentation</vt:lpstr>
      <vt:lpstr>Why vertical circulations?</vt:lpstr>
      <vt:lpstr>Why</vt:lpstr>
      <vt:lpstr>Really only true for straight jet streaks, many jets are in curved flow that greatly alters the story</vt:lpstr>
      <vt:lpstr>Severe Storm Forecasts are VERY Interested in Jet Streaks</vt:lpstr>
      <vt:lpstr>The Midlatitude Jet Stream is Often Associated with Upper Level Fronts:  More Next Lecture!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Stream</dc:title>
  <dc:creator>Clifford Mass</dc:creator>
  <cp:lastModifiedBy>Clifford F. Mass</cp:lastModifiedBy>
  <cp:revision>112</cp:revision>
  <dcterms:created xsi:type="dcterms:W3CDTF">2012-01-27T19:33:16Z</dcterms:created>
  <dcterms:modified xsi:type="dcterms:W3CDTF">2025-02-03T19:04:42Z</dcterms:modified>
</cp:coreProperties>
</file>